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99" r:id="rId3"/>
    <p:sldId id="298" r:id="rId4"/>
    <p:sldId id="300" r:id="rId5"/>
    <p:sldId id="304" r:id="rId6"/>
    <p:sldId id="301" r:id="rId7"/>
    <p:sldId id="30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2"/>
    <p:restoredTop sz="94681"/>
  </p:normalViewPr>
  <p:slideViewPr>
    <p:cSldViewPr snapToGrid="0" snapToObjects="1">
      <p:cViewPr varScale="1">
        <p:scale>
          <a:sx n="42" d="100"/>
          <a:sy n="42" d="100"/>
        </p:scale>
        <p:origin x="176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Main/Product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Reference/HomePage" TargetMode="External"/><Relationship Id="rId2" Type="http://schemas.openxmlformats.org/officeDocument/2006/relationships/hyperlink" Target="http://littlebits.cc/arduino-sketche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ynda.com/Arduino-training-tutorials/2013-0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terative-design-process.png" descr="iterative-design-proc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07" y="2280205"/>
            <a:ext cx="9922986" cy="5193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32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2"/>
              </a:rPr>
              <a:t>https://www.arduino.cc/en/Main/Products</a:t>
            </a:r>
          </a:p>
        </p:txBody>
      </p:sp>
      <p:pic>
        <p:nvPicPr>
          <p:cNvPr id="133" name="A000066_front_2.jpg" descr="A000066_fro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35"/>
            <a:ext cx="13004800" cy="854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37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2"/>
              </a:rPr>
              <a:t>https://www.arduino.cc/en/Main/Products</a:t>
            </a:r>
          </a:p>
        </p:txBody>
      </p:sp>
      <p:pic>
        <p:nvPicPr>
          <p:cNvPr id="138" name="A000066_front_2.jpg" descr="A000066_fro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35"/>
            <a:ext cx="13004800" cy="854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40" name="Rectangle"/>
          <p:cNvSpPr/>
          <p:nvPr/>
        </p:nvSpPr>
        <p:spPr>
          <a:xfrm>
            <a:off x="5867400" y="6692900"/>
            <a:ext cx="4673600" cy="12700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ATmega328P  (Brain)"/>
          <p:cNvSpPr txBox="1"/>
          <p:nvPr/>
        </p:nvSpPr>
        <p:spPr>
          <a:xfrm>
            <a:off x="5970320" y="7004050"/>
            <a:ext cx="44677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ATmega328P  (Brain)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44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2"/>
              </a:rPr>
              <a:t>https://www.arduino.cc/en/Main/Products</a:t>
            </a:r>
          </a:p>
        </p:txBody>
      </p:sp>
      <p:pic>
        <p:nvPicPr>
          <p:cNvPr id="145" name="A000066_front_2.jpg" descr="A000066_fro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35"/>
            <a:ext cx="13004800" cy="854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47" name="Rectangle"/>
          <p:cNvSpPr/>
          <p:nvPr/>
        </p:nvSpPr>
        <p:spPr>
          <a:xfrm>
            <a:off x="5867400" y="6692900"/>
            <a:ext cx="4673600" cy="12700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ATmega328P  (Brain)"/>
          <p:cNvSpPr txBox="1"/>
          <p:nvPr/>
        </p:nvSpPr>
        <p:spPr>
          <a:xfrm>
            <a:off x="5970320" y="7004050"/>
            <a:ext cx="44677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ATmega328P  (Brain)</a:t>
            </a:r>
          </a:p>
        </p:txBody>
      </p:sp>
      <p:sp>
        <p:nvSpPr>
          <p:cNvPr id="149" name="32KB"/>
          <p:cNvSpPr txBox="1"/>
          <p:nvPr/>
        </p:nvSpPr>
        <p:spPr>
          <a:xfrm>
            <a:off x="11232794" y="70040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32KB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52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2"/>
              </a:rPr>
              <a:t>https://www.arduino.cc/en/Main/Products</a:t>
            </a:r>
          </a:p>
        </p:txBody>
      </p:sp>
      <p:pic>
        <p:nvPicPr>
          <p:cNvPr id="153" name="A000066_front_2.jpg" descr="A000066_fro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35"/>
            <a:ext cx="13004800" cy="854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55" name="Rectangle"/>
          <p:cNvSpPr/>
          <p:nvPr/>
        </p:nvSpPr>
        <p:spPr>
          <a:xfrm>
            <a:off x="5867400" y="6692900"/>
            <a:ext cx="4673600" cy="12700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ATmega328P  (Brain)"/>
          <p:cNvSpPr txBox="1"/>
          <p:nvPr/>
        </p:nvSpPr>
        <p:spPr>
          <a:xfrm>
            <a:off x="5970320" y="7004050"/>
            <a:ext cx="44677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ATmega328P  (Brain)</a:t>
            </a:r>
          </a:p>
        </p:txBody>
      </p:sp>
      <p:sp>
        <p:nvSpPr>
          <p:cNvPr id="157" name="Rectangle"/>
          <p:cNvSpPr/>
          <p:nvPr/>
        </p:nvSpPr>
        <p:spPr>
          <a:xfrm>
            <a:off x="8293100" y="8382000"/>
            <a:ext cx="2782519" cy="12192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Inputs A0-A5"/>
          <p:cNvSpPr txBox="1"/>
          <p:nvPr/>
        </p:nvSpPr>
        <p:spPr>
          <a:xfrm>
            <a:off x="8292490" y="8667750"/>
            <a:ext cx="2782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Inputs A0-A5</a:t>
            </a:r>
          </a:p>
        </p:txBody>
      </p:sp>
      <p:sp>
        <p:nvSpPr>
          <p:cNvPr id="159" name="32KB"/>
          <p:cNvSpPr txBox="1"/>
          <p:nvPr/>
        </p:nvSpPr>
        <p:spPr>
          <a:xfrm>
            <a:off x="11232794" y="70040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32KB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62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2"/>
              </a:rPr>
              <a:t>https://www.arduino.cc/en/Main/Products</a:t>
            </a:r>
          </a:p>
        </p:txBody>
      </p:sp>
      <p:pic>
        <p:nvPicPr>
          <p:cNvPr id="163" name="A000066_front_2.jpg" descr="A000066_fro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35"/>
            <a:ext cx="13004800" cy="854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65" name="Rectangle"/>
          <p:cNvSpPr/>
          <p:nvPr/>
        </p:nvSpPr>
        <p:spPr>
          <a:xfrm>
            <a:off x="5867400" y="6692900"/>
            <a:ext cx="4673600" cy="12700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ATmega328P  (Brain)"/>
          <p:cNvSpPr txBox="1"/>
          <p:nvPr/>
        </p:nvSpPr>
        <p:spPr>
          <a:xfrm>
            <a:off x="5970320" y="7004050"/>
            <a:ext cx="44677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ATmega328P  (Brain)</a:t>
            </a:r>
          </a:p>
        </p:txBody>
      </p:sp>
      <p:sp>
        <p:nvSpPr>
          <p:cNvPr id="167" name="Rectangle"/>
          <p:cNvSpPr/>
          <p:nvPr/>
        </p:nvSpPr>
        <p:spPr>
          <a:xfrm>
            <a:off x="5867400" y="2101850"/>
            <a:ext cx="4673600" cy="12700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Digital I/O  0-13"/>
          <p:cNvSpPr txBox="1"/>
          <p:nvPr/>
        </p:nvSpPr>
        <p:spPr>
          <a:xfrm>
            <a:off x="6546392" y="2413000"/>
            <a:ext cx="33156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Digital I/O  0-13</a:t>
            </a:r>
          </a:p>
        </p:txBody>
      </p:sp>
      <p:sp>
        <p:nvSpPr>
          <p:cNvPr id="169" name="Rectangle"/>
          <p:cNvSpPr/>
          <p:nvPr/>
        </p:nvSpPr>
        <p:spPr>
          <a:xfrm>
            <a:off x="8293100" y="8382000"/>
            <a:ext cx="2782519" cy="1219200"/>
          </a:xfrm>
          <a:prstGeom prst="rect">
            <a:avLst/>
          </a:prstGeom>
          <a:solidFill>
            <a:schemeClr val="accent3">
              <a:satOff val="18648"/>
              <a:lumOff val="5971"/>
              <a:alpha val="81818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Inputs A0-A5"/>
          <p:cNvSpPr txBox="1"/>
          <p:nvPr/>
        </p:nvSpPr>
        <p:spPr>
          <a:xfrm>
            <a:off x="8292490" y="8667750"/>
            <a:ext cx="2782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Inputs A0-A5</a:t>
            </a:r>
          </a:p>
        </p:txBody>
      </p:sp>
      <p:sp>
        <p:nvSpPr>
          <p:cNvPr id="171" name="32KB"/>
          <p:cNvSpPr txBox="1"/>
          <p:nvPr/>
        </p:nvSpPr>
        <p:spPr>
          <a:xfrm>
            <a:off x="11232794" y="70040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32KB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74" name="/*…"/>
          <p:cNvSpPr txBox="1"/>
          <p:nvPr/>
        </p:nvSpPr>
        <p:spPr>
          <a:xfrm>
            <a:off x="1964093" y="2019299"/>
            <a:ext cx="7235330" cy="746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/*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Blink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Turns on an LED on for one second, then off for one second, repeatedly.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endParaRPr/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Most Arduinos have an on-board LED you can control. On the Uno and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Leonardo, it is attached to digital pin 13. If you're unsure what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pin the on-board LED is connected to on your Arduino model, check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the documentation at http://arduino.cc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endParaRPr/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This example code is in the public domain.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endParaRPr/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modified 8 May 2014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 by Scott Fitzgerald</a:t>
            </a:r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 */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endParaRPr/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// the setup function runs once when you press reset or power the board</a:t>
            </a:r>
          </a:p>
          <a:p>
            <a:pPr algn="l">
              <a:defRPr sz="1700"/>
            </a:pPr>
            <a:r>
              <a:t>void setup() {</a:t>
            </a:r>
          </a:p>
          <a:p>
            <a:pPr algn="l">
              <a:defRPr sz="1700"/>
            </a:pPr>
            <a:r>
              <a:t> </a:t>
            </a:r>
            <a:r>
              <a:rPr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rPr>
              <a:t> // initialize digital pin 13 as an output.</a:t>
            </a:r>
          </a:p>
          <a:p>
            <a:pPr algn="l">
              <a:defRPr sz="1700"/>
            </a:pPr>
            <a:r>
              <a:t>  pinMode(5, OUTPUT);</a:t>
            </a:r>
          </a:p>
          <a:p>
            <a:pPr algn="l">
              <a:defRPr sz="1700"/>
            </a:pPr>
            <a:r>
              <a:t>}</a:t>
            </a:r>
          </a:p>
          <a:p>
            <a:pPr algn="l">
              <a:defRPr sz="1700"/>
            </a:pPr>
            <a:endParaRPr/>
          </a:p>
          <a:p>
            <a:pPr algn="l">
              <a:defRPr sz="1700"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defRPr>
            </a:pPr>
            <a:r>
              <a:t>// the loop function runs over and over again forever</a:t>
            </a:r>
          </a:p>
          <a:p>
            <a:pPr algn="l">
              <a:defRPr sz="1700"/>
            </a:pPr>
            <a:r>
              <a:t>void loop() {</a:t>
            </a:r>
          </a:p>
          <a:p>
            <a:pPr algn="l">
              <a:defRPr sz="1700"/>
            </a:pPr>
            <a:r>
              <a:t>  digitalWrite(13, HIGH);   </a:t>
            </a:r>
            <a:r>
              <a:rPr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rPr>
              <a:t>// turn the LED on (HIGH is the voltage level)</a:t>
            </a:r>
          </a:p>
          <a:p>
            <a:pPr algn="l">
              <a:defRPr sz="1700"/>
            </a:pPr>
            <a:r>
              <a:t>  delay(1000);              </a:t>
            </a:r>
            <a:r>
              <a:rPr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rPr>
              <a:t>// wait for a second</a:t>
            </a:r>
          </a:p>
          <a:p>
            <a:pPr algn="l">
              <a:defRPr sz="1700"/>
            </a:pPr>
            <a:r>
              <a:t>  digitalWrite(13, LOW);   </a:t>
            </a:r>
            <a:r>
              <a:rPr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rPr>
              <a:t> // turn the LED off by making the voltage LOW</a:t>
            </a:r>
          </a:p>
          <a:p>
            <a:pPr algn="l">
              <a:defRPr sz="1700"/>
            </a:pPr>
            <a:r>
              <a:t>  delay(1000);              </a:t>
            </a:r>
            <a:r>
              <a:rPr>
                <a:ln w="2159" cap="flat">
                  <a:solidFill>
                    <a:srgbClr val="000000"/>
                  </a:solidFill>
                  <a:prstDash val="solid"/>
                  <a:miter lim="400000"/>
                </a:ln>
                <a:noFill/>
              </a:rPr>
              <a:t>// wait for a second</a:t>
            </a:r>
          </a:p>
          <a:p>
            <a:pPr algn="l">
              <a:defRPr sz="1700"/>
            </a:pPr>
            <a:r>
              <a:t>}</a:t>
            </a:r>
          </a:p>
        </p:txBody>
      </p:sp>
      <p:sp>
        <p:nvSpPr>
          <p:cNvPr id="175" name="Comments are human readable"/>
          <p:cNvSpPr txBox="1"/>
          <p:nvPr/>
        </p:nvSpPr>
        <p:spPr>
          <a:xfrm>
            <a:off x="5713450" y="5041900"/>
            <a:ext cx="67341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Comments are human readable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78" name="void setup() {…"/>
          <p:cNvSpPr txBox="1"/>
          <p:nvPr/>
        </p:nvSpPr>
        <p:spPr>
          <a:xfrm>
            <a:off x="3124549" y="2628899"/>
            <a:ext cx="5511102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setup() {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pinMode(5, OUTPUT);</a:t>
            </a:r>
          </a:p>
          <a:p>
            <a:pPr algn="l">
              <a:defRPr sz="3700"/>
            </a:pPr>
            <a:r>
              <a:t>}</a:t>
            </a:r>
          </a:p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loop() {</a:t>
            </a:r>
          </a:p>
          <a:p>
            <a:pPr algn="l">
              <a:defRPr sz="3700"/>
            </a:pPr>
            <a:r>
              <a:t>  digitalWrite(13, HIGH);  </a:t>
            </a:r>
          </a:p>
          <a:p>
            <a:pPr algn="l">
              <a:defRPr sz="3700"/>
            </a:pPr>
            <a:r>
              <a:t>  delay(1000);          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digitalWrite(13, LOW);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delay(1000);          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}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81" name="void setup() {…"/>
          <p:cNvSpPr txBox="1"/>
          <p:nvPr/>
        </p:nvSpPr>
        <p:spPr>
          <a:xfrm>
            <a:off x="1702149" y="2628899"/>
            <a:ext cx="5511102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setup() {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pinMode(5, OUTPUT);</a:t>
            </a:r>
          </a:p>
          <a:p>
            <a:pPr algn="l">
              <a:defRPr sz="3700"/>
            </a:pPr>
            <a:r>
              <a:t>}</a:t>
            </a:r>
          </a:p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loop() {</a:t>
            </a:r>
          </a:p>
          <a:p>
            <a:pPr algn="l">
              <a:defRPr sz="3700"/>
            </a:pPr>
            <a:r>
              <a:t>  digitalWrite(13, HIGH);  </a:t>
            </a:r>
          </a:p>
          <a:p>
            <a:pPr algn="l">
              <a:defRPr sz="3700"/>
            </a:pPr>
            <a:r>
              <a:t>  delay(1000);          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digitalWrite(13, LOW);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delay(1000);          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}</a:t>
            </a:r>
          </a:p>
        </p:txBody>
      </p:sp>
      <p:sp>
        <p:nvSpPr>
          <p:cNvPr id="182" name="Setup runs one time"/>
          <p:cNvSpPr txBox="1"/>
          <p:nvPr/>
        </p:nvSpPr>
        <p:spPr>
          <a:xfrm>
            <a:off x="7858328" y="3746500"/>
            <a:ext cx="434934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Setup runs one time</a:t>
            </a:r>
          </a:p>
        </p:txBody>
      </p:sp>
      <p:sp>
        <p:nvSpPr>
          <p:cNvPr id="183" name="Loop runs forever"/>
          <p:cNvSpPr txBox="1"/>
          <p:nvPr/>
        </p:nvSpPr>
        <p:spPr>
          <a:xfrm>
            <a:off x="8111159" y="6464300"/>
            <a:ext cx="384368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Loop runs forever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86" name="void setup() {…"/>
          <p:cNvSpPr txBox="1"/>
          <p:nvPr/>
        </p:nvSpPr>
        <p:spPr>
          <a:xfrm>
            <a:off x="1702149" y="2908299"/>
            <a:ext cx="3038489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setup() {</a:t>
            </a:r>
          </a:p>
          <a:p>
            <a:pPr algn="l">
              <a:defRPr sz="3700"/>
            </a:pP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</a:t>
            </a:r>
          </a:p>
          <a:p>
            <a:pPr algn="l">
              <a:defRPr sz="3700"/>
            </a:pPr>
            <a:r>
              <a:t>}</a:t>
            </a:r>
          </a:p>
          <a:p>
            <a:pPr algn="l">
              <a:defRPr sz="3700"/>
            </a:pPr>
            <a:endParaRPr/>
          </a:p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loop() {</a:t>
            </a:r>
          </a:p>
          <a:p>
            <a:pPr algn="l">
              <a:defRPr sz="3700"/>
            </a:pPr>
            <a:r>
              <a:t>             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}</a:t>
            </a:r>
          </a:p>
        </p:txBody>
      </p:sp>
      <p:sp>
        <p:nvSpPr>
          <p:cNvPr id="187" name="Setup runs one time"/>
          <p:cNvSpPr txBox="1"/>
          <p:nvPr/>
        </p:nvSpPr>
        <p:spPr>
          <a:xfrm>
            <a:off x="7858328" y="3746500"/>
            <a:ext cx="434934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Setup runs one time</a:t>
            </a:r>
          </a:p>
        </p:txBody>
      </p:sp>
      <p:sp>
        <p:nvSpPr>
          <p:cNvPr id="188" name="Loop runs forever"/>
          <p:cNvSpPr txBox="1"/>
          <p:nvPr/>
        </p:nvSpPr>
        <p:spPr>
          <a:xfrm>
            <a:off x="8111159" y="6464300"/>
            <a:ext cx="3843682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r>
              <a:t>Loop runs forever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91" name="void setup() {…"/>
          <p:cNvSpPr txBox="1"/>
          <p:nvPr/>
        </p:nvSpPr>
        <p:spPr>
          <a:xfrm>
            <a:off x="1702149" y="2885742"/>
            <a:ext cx="9882112" cy="573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setup() {</a:t>
            </a:r>
          </a:p>
          <a:p>
            <a:pPr algn="l">
              <a:defRPr sz="3700"/>
            </a:pP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    </a:t>
            </a:r>
            <a:r>
              <a:rPr b="1">
                <a:latin typeface="American Typewriter"/>
                <a:ea typeface="American Typewriter"/>
                <a:cs typeface="American Typewriter"/>
                <a:sym typeface="American Typewriter"/>
              </a:rPr>
              <a:t>instructions go between curly braces ;</a:t>
            </a:r>
          </a:p>
          <a:p>
            <a:pPr algn="l">
              <a:defRPr sz="3700"/>
            </a:pPr>
            <a:r>
              <a:t>}</a:t>
            </a:r>
          </a:p>
          <a:p>
            <a:pPr algn="l">
              <a:defRPr sz="3700"/>
            </a:pPr>
            <a:endParaRPr/>
          </a:p>
          <a:p>
            <a:pPr algn="l">
              <a:defRPr sz="3700"/>
            </a:pPr>
            <a:endParaRPr/>
          </a:p>
          <a:p>
            <a:pPr algn="l">
              <a:defRPr sz="3700"/>
            </a:pPr>
            <a:r>
              <a:t>void loop() {</a:t>
            </a:r>
          </a:p>
          <a:p>
            <a:pPr algn="l">
              <a:defRPr sz="3700"/>
            </a:pPr>
            <a:r>
              <a:t>     </a:t>
            </a:r>
            <a:r>
              <a:rPr b="1">
                <a:latin typeface="American Typewriter"/>
                <a:ea typeface="American Typewriter"/>
                <a:cs typeface="American Typewriter"/>
                <a:sym typeface="American Typewriter"/>
              </a:rPr>
              <a:t>instructions go between curly braces ;</a:t>
            </a:r>
            <a:endParaRPr>
              <a:ln w="4699" cap="flat">
                <a:solidFill>
                  <a:srgbClr val="000000"/>
                </a:solidFill>
                <a:prstDash val="solid"/>
                <a:miter lim="400000"/>
              </a:ln>
              <a:noFill/>
            </a:endParaRPr>
          </a:p>
          <a:p>
            <a:pPr algn="l">
              <a:defRPr sz="3700"/>
            </a:pPr>
            <a:r>
              <a:t>}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D99D-A78F-2646-99BD-0636E2F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46" y="468172"/>
            <a:ext cx="6667850" cy="2535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something happen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46" y="3377702"/>
            <a:ext cx="4526495" cy="26010"/>
          </a:xfrm>
          <a:custGeom>
            <a:avLst/>
            <a:gdLst>
              <a:gd name="connsiteX0" fmla="*/ 0 w 4526495"/>
              <a:gd name="connsiteY0" fmla="*/ 0 h 26010"/>
              <a:gd name="connsiteX1" fmla="*/ 510847 w 4526495"/>
              <a:gd name="connsiteY1" fmla="*/ 0 h 26010"/>
              <a:gd name="connsiteX2" fmla="*/ 1021695 w 4526495"/>
              <a:gd name="connsiteY2" fmla="*/ 0 h 26010"/>
              <a:gd name="connsiteX3" fmla="*/ 1623072 w 4526495"/>
              <a:gd name="connsiteY3" fmla="*/ 0 h 26010"/>
              <a:gd name="connsiteX4" fmla="*/ 2360244 w 4526495"/>
              <a:gd name="connsiteY4" fmla="*/ 0 h 26010"/>
              <a:gd name="connsiteX5" fmla="*/ 2916356 w 4526495"/>
              <a:gd name="connsiteY5" fmla="*/ 0 h 26010"/>
              <a:gd name="connsiteX6" fmla="*/ 3472468 w 4526495"/>
              <a:gd name="connsiteY6" fmla="*/ 0 h 26010"/>
              <a:gd name="connsiteX7" fmla="*/ 4526495 w 4526495"/>
              <a:gd name="connsiteY7" fmla="*/ 0 h 26010"/>
              <a:gd name="connsiteX8" fmla="*/ 4526495 w 4526495"/>
              <a:gd name="connsiteY8" fmla="*/ 26010 h 26010"/>
              <a:gd name="connsiteX9" fmla="*/ 3834588 w 4526495"/>
              <a:gd name="connsiteY9" fmla="*/ 26010 h 26010"/>
              <a:gd name="connsiteX10" fmla="*/ 3278476 w 4526495"/>
              <a:gd name="connsiteY10" fmla="*/ 26010 h 26010"/>
              <a:gd name="connsiteX11" fmla="*/ 2722363 w 4526495"/>
              <a:gd name="connsiteY11" fmla="*/ 26010 h 26010"/>
              <a:gd name="connsiteX12" fmla="*/ 2030456 w 4526495"/>
              <a:gd name="connsiteY12" fmla="*/ 26010 h 26010"/>
              <a:gd name="connsiteX13" fmla="*/ 1293284 w 4526495"/>
              <a:gd name="connsiteY13" fmla="*/ 26010 h 26010"/>
              <a:gd name="connsiteX14" fmla="*/ 782437 w 4526495"/>
              <a:gd name="connsiteY14" fmla="*/ 26010 h 26010"/>
              <a:gd name="connsiteX15" fmla="*/ 0 w 4526495"/>
              <a:gd name="connsiteY15" fmla="*/ 26010 h 26010"/>
              <a:gd name="connsiteX16" fmla="*/ 0 w 4526495"/>
              <a:gd name="connsiteY16" fmla="*/ 0 h 26010"/>
              <a:gd name="connsiteX0" fmla="*/ 0 w 4526495"/>
              <a:gd name="connsiteY0" fmla="*/ 0 h 26010"/>
              <a:gd name="connsiteX1" fmla="*/ 556112 w 4526495"/>
              <a:gd name="connsiteY1" fmla="*/ 0 h 26010"/>
              <a:gd name="connsiteX2" fmla="*/ 1066960 w 4526495"/>
              <a:gd name="connsiteY2" fmla="*/ 0 h 26010"/>
              <a:gd name="connsiteX3" fmla="*/ 1623072 w 4526495"/>
              <a:gd name="connsiteY3" fmla="*/ 0 h 26010"/>
              <a:gd name="connsiteX4" fmla="*/ 2269714 w 4526495"/>
              <a:gd name="connsiteY4" fmla="*/ 0 h 26010"/>
              <a:gd name="connsiteX5" fmla="*/ 2961621 w 4526495"/>
              <a:gd name="connsiteY5" fmla="*/ 0 h 26010"/>
              <a:gd name="connsiteX6" fmla="*/ 3698793 w 4526495"/>
              <a:gd name="connsiteY6" fmla="*/ 0 h 26010"/>
              <a:gd name="connsiteX7" fmla="*/ 4526495 w 4526495"/>
              <a:gd name="connsiteY7" fmla="*/ 0 h 26010"/>
              <a:gd name="connsiteX8" fmla="*/ 4526495 w 4526495"/>
              <a:gd name="connsiteY8" fmla="*/ 26010 h 26010"/>
              <a:gd name="connsiteX9" fmla="*/ 3834588 w 4526495"/>
              <a:gd name="connsiteY9" fmla="*/ 26010 h 26010"/>
              <a:gd name="connsiteX10" fmla="*/ 3097416 w 4526495"/>
              <a:gd name="connsiteY10" fmla="*/ 26010 h 26010"/>
              <a:gd name="connsiteX11" fmla="*/ 2360244 w 4526495"/>
              <a:gd name="connsiteY11" fmla="*/ 26010 h 26010"/>
              <a:gd name="connsiteX12" fmla="*/ 1849397 w 4526495"/>
              <a:gd name="connsiteY12" fmla="*/ 26010 h 26010"/>
              <a:gd name="connsiteX13" fmla="*/ 1157489 w 4526495"/>
              <a:gd name="connsiteY13" fmla="*/ 26010 h 26010"/>
              <a:gd name="connsiteX14" fmla="*/ 556112 w 4526495"/>
              <a:gd name="connsiteY14" fmla="*/ 26010 h 26010"/>
              <a:gd name="connsiteX15" fmla="*/ 0 w 4526495"/>
              <a:gd name="connsiteY15" fmla="*/ 26010 h 26010"/>
              <a:gd name="connsiteX16" fmla="*/ 0 w 4526495"/>
              <a:gd name="connsiteY16" fmla="*/ 0 h 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6495" h="26010" fill="none" extrusionOk="0">
                <a:moveTo>
                  <a:pt x="0" y="0"/>
                </a:moveTo>
                <a:cubicBezTo>
                  <a:pt x="208854" y="549"/>
                  <a:pt x="425021" y="16302"/>
                  <a:pt x="510847" y="0"/>
                </a:cubicBezTo>
                <a:cubicBezTo>
                  <a:pt x="631018" y="-16325"/>
                  <a:pt x="788460" y="26472"/>
                  <a:pt x="1021695" y="0"/>
                </a:cubicBezTo>
                <a:cubicBezTo>
                  <a:pt x="1264120" y="-51624"/>
                  <a:pt x="1492201" y="-5697"/>
                  <a:pt x="1623072" y="0"/>
                </a:cubicBezTo>
                <a:cubicBezTo>
                  <a:pt x="1754434" y="18534"/>
                  <a:pt x="2188859" y="-38541"/>
                  <a:pt x="2360244" y="0"/>
                </a:cubicBezTo>
                <a:cubicBezTo>
                  <a:pt x="2480464" y="28527"/>
                  <a:pt x="2711161" y="20353"/>
                  <a:pt x="2916356" y="0"/>
                </a:cubicBezTo>
                <a:cubicBezTo>
                  <a:pt x="3127495" y="1885"/>
                  <a:pt x="3313465" y="-5748"/>
                  <a:pt x="3472468" y="0"/>
                </a:cubicBezTo>
                <a:cubicBezTo>
                  <a:pt x="3643376" y="40973"/>
                  <a:pt x="4267063" y="-37297"/>
                  <a:pt x="4526495" y="0"/>
                </a:cubicBezTo>
                <a:cubicBezTo>
                  <a:pt x="4525553" y="8406"/>
                  <a:pt x="4525910" y="12906"/>
                  <a:pt x="4526495" y="26010"/>
                </a:cubicBezTo>
                <a:cubicBezTo>
                  <a:pt x="4250288" y="32379"/>
                  <a:pt x="4122977" y="23772"/>
                  <a:pt x="3834588" y="26010"/>
                </a:cubicBezTo>
                <a:cubicBezTo>
                  <a:pt x="3544800" y="28366"/>
                  <a:pt x="3470241" y="21104"/>
                  <a:pt x="3278476" y="26010"/>
                </a:cubicBezTo>
                <a:cubicBezTo>
                  <a:pt x="3006101" y="28620"/>
                  <a:pt x="2921958" y="46220"/>
                  <a:pt x="2722363" y="26010"/>
                </a:cubicBezTo>
                <a:cubicBezTo>
                  <a:pt x="2466210" y="43071"/>
                  <a:pt x="2339304" y="12280"/>
                  <a:pt x="2030456" y="26010"/>
                </a:cubicBezTo>
                <a:cubicBezTo>
                  <a:pt x="1725489" y="34792"/>
                  <a:pt x="1632135" y="38929"/>
                  <a:pt x="1293284" y="26010"/>
                </a:cubicBezTo>
                <a:cubicBezTo>
                  <a:pt x="940029" y="18846"/>
                  <a:pt x="937397" y="30098"/>
                  <a:pt x="782437" y="26010"/>
                </a:cubicBezTo>
                <a:cubicBezTo>
                  <a:pt x="583859" y="76334"/>
                  <a:pt x="332457" y="262"/>
                  <a:pt x="0" y="26010"/>
                </a:cubicBezTo>
                <a:cubicBezTo>
                  <a:pt x="146" y="16995"/>
                  <a:pt x="-979" y="9558"/>
                  <a:pt x="0" y="0"/>
                </a:cubicBezTo>
                <a:close/>
              </a:path>
              <a:path w="4526495" h="26010" stroke="0" extrusionOk="0">
                <a:moveTo>
                  <a:pt x="0" y="0"/>
                </a:moveTo>
                <a:cubicBezTo>
                  <a:pt x="296876" y="-9695"/>
                  <a:pt x="439855" y="-17075"/>
                  <a:pt x="556112" y="0"/>
                </a:cubicBezTo>
                <a:cubicBezTo>
                  <a:pt x="678952" y="37024"/>
                  <a:pt x="939382" y="3021"/>
                  <a:pt x="1066960" y="0"/>
                </a:cubicBezTo>
                <a:cubicBezTo>
                  <a:pt x="1224834" y="-22110"/>
                  <a:pt x="1402938" y="-39480"/>
                  <a:pt x="1623072" y="0"/>
                </a:cubicBezTo>
                <a:cubicBezTo>
                  <a:pt x="1882193" y="15550"/>
                  <a:pt x="2124340" y="20084"/>
                  <a:pt x="2269714" y="0"/>
                </a:cubicBezTo>
                <a:cubicBezTo>
                  <a:pt x="2406525" y="-10322"/>
                  <a:pt x="2789678" y="10250"/>
                  <a:pt x="2961621" y="0"/>
                </a:cubicBezTo>
                <a:cubicBezTo>
                  <a:pt x="3166314" y="-18144"/>
                  <a:pt x="3449148" y="43996"/>
                  <a:pt x="3698793" y="0"/>
                </a:cubicBezTo>
                <a:cubicBezTo>
                  <a:pt x="3942406" y="-12209"/>
                  <a:pt x="4166470" y="17777"/>
                  <a:pt x="4526495" y="0"/>
                </a:cubicBezTo>
                <a:cubicBezTo>
                  <a:pt x="4527669" y="7781"/>
                  <a:pt x="4526045" y="16626"/>
                  <a:pt x="4526495" y="26010"/>
                </a:cubicBezTo>
                <a:cubicBezTo>
                  <a:pt x="4411180" y="35616"/>
                  <a:pt x="3948284" y="65126"/>
                  <a:pt x="3834588" y="26010"/>
                </a:cubicBezTo>
                <a:cubicBezTo>
                  <a:pt x="3733248" y="-7243"/>
                  <a:pt x="3323374" y="-47495"/>
                  <a:pt x="3097416" y="26010"/>
                </a:cubicBezTo>
                <a:cubicBezTo>
                  <a:pt x="2916896" y="53386"/>
                  <a:pt x="2509123" y="25826"/>
                  <a:pt x="2360244" y="26010"/>
                </a:cubicBezTo>
                <a:cubicBezTo>
                  <a:pt x="2187936" y="73679"/>
                  <a:pt x="2074814" y="-13197"/>
                  <a:pt x="1849397" y="26010"/>
                </a:cubicBezTo>
                <a:cubicBezTo>
                  <a:pt x="1642909" y="40740"/>
                  <a:pt x="1369365" y="46757"/>
                  <a:pt x="1157489" y="26010"/>
                </a:cubicBezTo>
                <a:cubicBezTo>
                  <a:pt x="941038" y="46161"/>
                  <a:pt x="730876" y="-1127"/>
                  <a:pt x="556112" y="26010"/>
                </a:cubicBezTo>
                <a:cubicBezTo>
                  <a:pt x="387960" y="84361"/>
                  <a:pt x="143705" y="-16605"/>
                  <a:pt x="0" y="26010"/>
                </a:cubicBezTo>
                <a:cubicBezTo>
                  <a:pt x="824" y="19321"/>
                  <a:pt x="-2601" y="8699"/>
                  <a:pt x="0" y="0"/>
                </a:cubicBezTo>
                <a:close/>
              </a:path>
              <a:path w="4526495" h="26010" fill="none" stroke="0" extrusionOk="0">
                <a:moveTo>
                  <a:pt x="0" y="0"/>
                </a:moveTo>
                <a:cubicBezTo>
                  <a:pt x="173382" y="20809"/>
                  <a:pt x="386814" y="-1139"/>
                  <a:pt x="510847" y="0"/>
                </a:cubicBezTo>
                <a:cubicBezTo>
                  <a:pt x="607733" y="-16237"/>
                  <a:pt x="783802" y="27449"/>
                  <a:pt x="1021695" y="0"/>
                </a:cubicBezTo>
                <a:cubicBezTo>
                  <a:pt x="1253320" y="-23858"/>
                  <a:pt x="1467232" y="-4277"/>
                  <a:pt x="1623072" y="0"/>
                </a:cubicBezTo>
                <a:cubicBezTo>
                  <a:pt x="1785789" y="34878"/>
                  <a:pt x="2232906" y="-8888"/>
                  <a:pt x="2360244" y="0"/>
                </a:cubicBezTo>
                <a:cubicBezTo>
                  <a:pt x="2525242" y="28214"/>
                  <a:pt x="2710762" y="-47889"/>
                  <a:pt x="2916356" y="0"/>
                </a:cubicBezTo>
                <a:cubicBezTo>
                  <a:pt x="3109804" y="-23237"/>
                  <a:pt x="3325275" y="-1709"/>
                  <a:pt x="3472468" y="0"/>
                </a:cubicBezTo>
                <a:cubicBezTo>
                  <a:pt x="3619400" y="28861"/>
                  <a:pt x="4264298" y="-21034"/>
                  <a:pt x="4526495" y="0"/>
                </a:cubicBezTo>
                <a:cubicBezTo>
                  <a:pt x="4526276" y="8433"/>
                  <a:pt x="4526063" y="12787"/>
                  <a:pt x="4526495" y="26010"/>
                </a:cubicBezTo>
                <a:cubicBezTo>
                  <a:pt x="4249626" y="-149"/>
                  <a:pt x="4113416" y="12603"/>
                  <a:pt x="3834588" y="26010"/>
                </a:cubicBezTo>
                <a:cubicBezTo>
                  <a:pt x="3548568" y="19669"/>
                  <a:pt x="3472514" y="25391"/>
                  <a:pt x="3278476" y="26010"/>
                </a:cubicBezTo>
                <a:cubicBezTo>
                  <a:pt x="3061469" y="32145"/>
                  <a:pt x="2854979" y="52526"/>
                  <a:pt x="2722363" y="26010"/>
                </a:cubicBezTo>
                <a:cubicBezTo>
                  <a:pt x="2434298" y="19361"/>
                  <a:pt x="2301695" y="2788"/>
                  <a:pt x="2030456" y="26010"/>
                </a:cubicBezTo>
                <a:cubicBezTo>
                  <a:pt x="1730858" y="55628"/>
                  <a:pt x="1645771" y="51547"/>
                  <a:pt x="1293284" y="26010"/>
                </a:cubicBezTo>
                <a:cubicBezTo>
                  <a:pt x="943400" y="17837"/>
                  <a:pt x="936288" y="31929"/>
                  <a:pt x="782437" y="26010"/>
                </a:cubicBezTo>
                <a:cubicBezTo>
                  <a:pt x="678831" y="13822"/>
                  <a:pt x="368352" y="-12715"/>
                  <a:pt x="0" y="26010"/>
                </a:cubicBezTo>
                <a:cubicBezTo>
                  <a:pt x="-467" y="17969"/>
                  <a:pt x="-631" y="91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526495"/>
                      <a:gd name="connsiteY0" fmla="*/ 0 h 26010"/>
                      <a:gd name="connsiteX1" fmla="*/ 510847 w 4526495"/>
                      <a:gd name="connsiteY1" fmla="*/ 0 h 26010"/>
                      <a:gd name="connsiteX2" fmla="*/ 1021695 w 4526495"/>
                      <a:gd name="connsiteY2" fmla="*/ 0 h 26010"/>
                      <a:gd name="connsiteX3" fmla="*/ 1623072 w 4526495"/>
                      <a:gd name="connsiteY3" fmla="*/ 0 h 26010"/>
                      <a:gd name="connsiteX4" fmla="*/ 2360244 w 4526495"/>
                      <a:gd name="connsiteY4" fmla="*/ 0 h 26010"/>
                      <a:gd name="connsiteX5" fmla="*/ 2916356 w 4526495"/>
                      <a:gd name="connsiteY5" fmla="*/ 0 h 26010"/>
                      <a:gd name="connsiteX6" fmla="*/ 3472468 w 4526495"/>
                      <a:gd name="connsiteY6" fmla="*/ 0 h 26010"/>
                      <a:gd name="connsiteX7" fmla="*/ 4526495 w 4526495"/>
                      <a:gd name="connsiteY7" fmla="*/ 0 h 26010"/>
                      <a:gd name="connsiteX8" fmla="*/ 4526495 w 4526495"/>
                      <a:gd name="connsiteY8" fmla="*/ 26010 h 26010"/>
                      <a:gd name="connsiteX9" fmla="*/ 3834588 w 4526495"/>
                      <a:gd name="connsiteY9" fmla="*/ 26010 h 26010"/>
                      <a:gd name="connsiteX10" fmla="*/ 3278476 w 4526495"/>
                      <a:gd name="connsiteY10" fmla="*/ 26010 h 26010"/>
                      <a:gd name="connsiteX11" fmla="*/ 2722363 w 4526495"/>
                      <a:gd name="connsiteY11" fmla="*/ 26010 h 26010"/>
                      <a:gd name="connsiteX12" fmla="*/ 2030456 w 4526495"/>
                      <a:gd name="connsiteY12" fmla="*/ 26010 h 26010"/>
                      <a:gd name="connsiteX13" fmla="*/ 1293284 w 4526495"/>
                      <a:gd name="connsiteY13" fmla="*/ 26010 h 26010"/>
                      <a:gd name="connsiteX14" fmla="*/ 782437 w 4526495"/>
                      <a:gd name="connsiteY14" fmla="*/ 26010 h 26010"/>
                      <a:gd name="connsiteX15" fmla="*/ 0 w 4526495"/>
                      <a:gd name="connsiteY15" fmla="*/ 26010 h 26010"/>
                      <a:gd name="connsiteX16" fmla="*/ 0 w 4526495"/>
                      <a:gd name="connsiteY16" fmla="*/ 0 h 26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526495" h="26010" fill="none" extrusionOk="0">
                        <a:moveTo>
                          <a:pt x="0" y="0"/>
                        </a:moveTo>
                        <a:cubicBezTo>
                          <a:pt x="191615" y="12424"/>
                          <a:pt x="400933" y="15168"/>
                          <a:pt x="510847" y="0"/>
                        </a:cubicBezTo>
                        <a:cubicBezTo>
                          <a:pt x="620761" y="-15168"/>
                          <a:pt x="793894" y="21866"/>
                          <a:pt x="1021695" y="0"/>
                        </a:cubicBezTo>
                        <a:cubicBezTo>
                          <a:pt x="1249496" y="-21866"/>
                          <a:pt x="1486470" y="-14157"/>
                          <a:pt x="1623072" y="0"/>
                        </a:cubicBezTo>
                        <a:cubicBezTo>
                          <a:pt x="1759674" y="14157"/>
                          <a:pt x="2207510" y="-22127"/>
                          <a:pt x="2360244" y="0"/>
                        </a:cubicBezTo>
                        <a:cubicBezTo>
                          <a:pt x="2512978" y="22127"/>
                          <a:pt x="2713508" y="-3058"/>
                          <a:pt x="2916356" y="0"/>
                        </a:cubicBezTo>
                        <a:cubicBezTo>
                          <a:pt x="3119204" y="3058"/>
                          <a:pt x="3338586" y="-25574"/>
                          <a:pt x="3472468" y="0"/>
                        </a:cubicBezTo>
                        <a:cubicBezTo>
                          <a:pt x="3606350" y="25574"/>
                          <a:pt x="4308748" y="-7563"/>
                          <a:pt x="4526495" y="0"/>
                        </a:cubicBezTo>
                        <a:cubicBezTo>
                          <a:pt x="4526472" y="8768"/>
                          <a:pt x="4525929" y="13169"/>
                          <a:pt x="4526495" y="26010"/>
                        </a:cubicBezTo>
                        <a:cubicBezTo>
                          <a:pt x="4240726" y="14291"/>
                          <a:pt x="4118508" y="16596"/>
                          <a:pt x="3834588" y="26010"/>
                        </a:cubicBezTo>
                        <a:cubicBezTo>
                          <a:pt x="3550668" y="35424"/>
                          <a:pt x="3469094" y="26337"/>
                          <a:pt x="3278476" y="26010"/>
                        </a:cubicBezTo>
                        <a:cubicBezTo>
                          <a:pt x="3087858" y="25683"/>
                          <a:pt x="2998614" y="24916"/>
                          <a:pt x="2722363" y="26010"/>
                        </a:cubicBezTo>
                        <a:cubicBezTo>
                          <a:pt x="2446112" y="27104"/>
                          <a:pt x="2328452" y="-1734"/>
                          <a:pt x="2030456" y="26010"/>
                        </a:cubicBezTo>
                        <a:cubicBezTo>
                          <a:pt x="1732460" y="53754"/>
                          <a:pt x="1646339" y="33446"/>
                          <a:pt x="1293284" y="26010"/>
                        </a:cubicBezTo>
                        <a:cubicBezTo>
                          <a:pt x="940229" y="18574"/>
                          <a:pt x="938192" y="31686"/>
                          <a:pt x="782437" y="26010"/>
                        </a:cubicBezTo>
                        <a:cubicBezTo>
                          <a:pt x="626682" y="20334"/>
                          <a:pt x="323645" y="40"/>
                          <a:pt x="0" y="26010"/>
                        </a:cubicBezTo>
                        <a:cubicBezTo>
                          <a:pt x="494" y="16530"/>
                          <a:pt x="-1130" y="9777"/>
                          <a:pt x="0" y="0"/>
                        </a:cubicBezTo>
                        <a:close/>
                      </a:path>
                      <a:path w="4526495" h="26010" stroke="0" extrusionOk="0">
                        <a:moveTo>
                          <a:pt x="0" y="0"/>
                        </a:moveTo>
                        <a:cubicBezTo>
                          <a:pt x="276818" y="7941"/>
                          <a:pt x="420681" y="-14696"/>
                          <a:pt x="556112" y="0"/>
                        </a:cubicBezTo>
                        <a:cubicBezTo>
                          <a:pt x="691543" y="14696"/>
                          <a:pt x="903918" y="19354"/>
                          <a:pt x="1066960" y="0"/>
                        </a:cubicBezTo>
                        <a:cubicBezTo>
                          <a:pt x="1230002" y="-19354"/>
                          <a:pt x="1385763" y="-7867"/>
                          <a:pt x="1623072" y="0"/>
                        </a:cubicBezTo>
                        <a:cubicBezTo>
                          <a:pt x="1860381" y="7867"/>
                          <a:pt x="2120483" y="12778"/>
                          <a:pt x="2269714" y="0"/>
                        </a:cubicBezTo>
                        <a:cubicBezTo>
                          <a:pt x="2418945" y="-12778"/>
                          <a:pt x="2798494" y="-20338"/>
                          <a:pt x="2961621" y="0"/>
                        </a:cubicBezTo>
                        <a:cubicBezTo>
                          <a:pt x="3124748" y="20338"/>
                          <a:pt x="3449356" y="34348"/>
                          <a:pt x="3698793" y="0"/>
                        </a:cubicBezTo>
                        <a:cubicBezTo>
                          <a:pt x="3948230" y="-34348"/>
                          <a:pt x="4181749" y="11685"/>
                          <a:pt x="4526495" y="0"/>
                        </a:cubicBezTo>
                        <a:cubicBezTo>
                          <a:pt x="4526639" y="8007"/>
                          <a:pt x="4525913" y="15867"/>
                          <a:pt x="4526495" y="26010"/>
                        </a:cubicBezTo>
                        <a:cubicBezTo>
                          <a:pt x="4382318" y="24645"/>
                          <a:pt x="3977483" y="48164"/>
                          <a:pt x="3834588" y="26010"/>
                        </a:cubicBezTo>
                        <a:cubicBezTo>
                          <a:pt x="3691693" y="3856"/>
                          <a:pt x="3296161" y="-6050"/>
                          <a:pt x="3097416" y="26010"/>
                        </a:cubicBezTo>
                        <a:cubicBezTo>
                          <a:pt x="2898671" y="58070"/>
                          <a:pt x="2531759" y="9653"/>
                          <a:pt x="2360244" y="26010"/>
                        </a:cubicBezTo>
                        <a:cubicBezTo>
                          <a:pt x="2188729" y="42367"/>
                          <a:pt x="2064184" y="10011"/>
                          <a:pt x="1849397" y="26010"/>
                        </a:cubicBezTo>
                        <a:cubicBezTo>
                          <a:pt x="1634610" y="42009"/>
                          <a:pt x="1362964" y="37247"/>
                          <a:pt x="1157489" y="26010"/>
                        </a:cubicBezTo>
                        <a:cubicBezTo>
                          <a:pt x="952014" y="14773"/>
                          <a:pt x="739583" y="-4022"/>
                          <a:pt x="556112" y="26010"/>
                        </a:cubicBezTo>
                        <a:cubicBezTo>
                          <a:pt x="372641" y="56042"/>
                          <a:pt x="167676" y="3301"/>
                          <a:pt x="0" y="26010"/>
                        </a:cubicBezTo>
                        <a:cubicBezTo>
                          <a:pt x="643" y="19183"/>
                          <a:pt x="-772" y="97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9B46B-4A28-B64B-A083-5064781F9647}"/>
              </a:ext>
            </a:extLst>
          </p:cNvPr>
          <p:cNvSpPr txBox="1"/>
          <p:nvPr/>
        </p:nvSpPr>
        <p:spPr>
          <a:xfrm>
            <a:off x="5650946" y="3849420"/>
            <a:ext cx="6667850" cy="49548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rmAutofit/>
          </a:bodyPr>
          <a:lstStyle/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Turning on a light</a:t>
            </a:r>
          </a:p>
          <a:p>
            <a:pPr marR="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15270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194" name="Screen Shot 2016-07-26 at 7.57.47 AM.png" descr="Screen Shot 2016-07-26 at 7.57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40" y="2456943"/>
            <a:ext cx="7198120" cy="7347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197" name="Screen Shot 2016-07-26 at 8.08.31 AM.png" descr="Screen Shot 2016-07-26 at 8.08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9" y="3209047"/>
            <a:ext cx="10847382" cy="5088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200" name="Screen Shot 2016-07-26 at 8.08.41 AM.png" descr="Screen Shot 2016-07-26 at 8.08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94669"/>
            <a:ext cx="9863360" cy="5172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https://www.tinkercad.com/"/>
          <p:cNvSpPr txBox="1"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>
            <a:lvl1pPr defTabSz="508254">
              <a:defRPr sz="696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https://www.tinkercad.com/</a:t>
            </a:r>
          </a:p>
        </p:txBody>
      </p:sp>
      <p:sp>
        <p:nvSpPr>
          <p:cNvPr id="203" name="Use Chrome Browser"/>
          <p:cNvSpPr txBox="1"/>
          <p:nvPr/>
        </p:nvSpPr>
        <p:spPr>
          <a:xfrm>
            <a:off x="2808198" y="6159500"/>
            <a:ext cx="738840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Use Chrome Browser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https://makercommons.psu.edu/arduino/"/>
          <p:cNvSpPr txBox="1"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7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https://makercommons.psu.edu/arduino/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link Test"/>
          <p:cNvSpPr txBox="1"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Blink Test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ade Test"/>
          <p:cNvSpPr txBox="1"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Fade Test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esign Challe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Challenge</a:t>
            </a:r>
          </a:p>
        </p:txBody>
      </p:sp>
      <p:sp>
        <p:nvSpPr>
          <p:cNvPr id="212" name="Modify the Ultrasonic Range Finder starter sketch to control an L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Modify the Ultrasonic Range Finder starter sketch to control an LED.</a:t>
            </a:r>
          </a:p>
          <a:p>
            <a:r>
              <a:t>The LED should turn ON when the range measures below 25 inches and OFF when it measures above.</a:t>
            </a:r>
          </a:p>
          <a:p>
            <a:r>
              <a:t>If you complete this, duplicate your sketch and vary the brightness based on the distance.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218" name="Screen Shot 2016-07-26 at 8.14.00 AM.png" descr="Screen Shot 2016-07-26 at 8.14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0" y="3349755"/>
            <a:ext cx="12417280" cy="4806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D99D-A78F-2646-99BD-0636E2F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46" y="468172"/>
            <a:ext cx="6667850" cy="2535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something happen</a:t>
            </a:r>
          </a:p>
        </p:txBody>
      </p:sp>
      <p:pic>
        <p:nvPicPr>
          <p:cNvPr id="5" name="Picture 4" descr="A picture containing light, traffic, outdoor, traffic light&#10;&#10;Description automatically generated">
            <a:extLst>
              <a:ext uri="{FF2B5EF4-FFF2-40B4-BE49-F238E27FC236}">
                <a16:creationId xmlns:a16="http://schemas.microsoft.com/office/drawing/2014/main" id="{32BC636E-A6A4-C34C-BF89-A98B4B0F5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7" r="28374" b="-1"/>
          <a:stretch/>
        </p:blipFill>
        <p:spPr>
          <a:xfrm>
            <a:off x="1" y="10"/>
            <a:ext cx="4967833" cy="97535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46" y="3377702"/>
            <a:ext cx="4526495" cy="26010"/>
          </a:xfrm>
          <a:custGeom>
            <a:avLst/>
            <a:gdLst>
              <a:gd name="connsiteX0" fmla="*/ 0 w 4526495"/>
              <a:gd name="connsiteY0" fmla="*/ 0 h 26010"/>
              <a:gd name="connsiteX1" fmla="*/ 510847 w 4526495"/>
              <a:gd name="connsiteY1" fmla="*/ 0 h 26010"/>
              <a:gd name="connsiteX2" fmla="*/ 1021695 w 4526495"/>
              <a:gd name="connsiteY2" fmla="*/ 0 h 26010"/>
              <a:gd name="connsiteX3" fmla="*/ 1623072 w 4526495"/>
              <a:gd name="connsiteY3" fmla="*/ 0 h 26010"/>
              <a:gd name="connsiteX4" fmla="*/ 2360244 w 4526495"/>
              <a:gd name="connsiteY4" fmla="*/ 0 h 26010"/>
              <a:gd name="connsiteX5" fmla="*/ 2916356 w 4526495"/>
              <a:gd name="connsiteY5" fmla="*/ 0 h 26010"/>
              <a:gd name="connsiteX6" fmla="*/ 3472468 w 4526495"/>
              <a:gd name="connsiteY6" fmla="*/ 0 h 26010"/>
              <a:gd name="connsiteX7" fmla="*/ 4526495 w 4526495"/>
              <a:gd name="connsiteY7" fmla="*/ 0 h 26010"/>
              <a:gd name="connsiteX8" fmla="*/ 4526495 w 4526495"/>
              <a:gd name="connsiteY8" fmla="*/ 26010 h 26010"/>
              <a:gd name="connsiteX9" fmla="*/ 3834588 w 4526495"/>
              <a:gd name="connsiteY9" fmla="*/ 26010 h 26010"/>
              <a:gd name="connsiteX10" fmla="*/ 3278476 w 4526495"/>
              <a:gd name="connsiteY10" fmla="*/ 26010 h 26010"/>
              <a:gd name="connsiteX11" fmla="*/ 2722363 w 4526495"/>
              <a:gd name="connsiteY11" fmla="*/ 26010 h 26010"/>
              <a:gd name="connsiteX12" fmla="*/ 2030456 w 4526495"/>
              <a:gd name="connsiteY12" fmla="*/ 26010 h 26010"/>
              <a:gd name="connsiteX13" fmla="*/ 1293284 w 4526495"/>
              <a:gd name="connsiteY13" fmla="*/ 26010 h 26010"/>
              <a:gd name="connsiteX14" fmla="*/ 782437 w 4526495"/>
              <a:gd name="connsiteY14" fmla="*/ 26010 h 26010"/>
              <a:gd name="connsiteX15" fmla="*/ 0 w 4526495"/>
              <a:gd name="connsiteY15" fmla="*/ 26010 h 26010"/>
              <a:gd name="connsiteX16" fmla="*/ 0 w 4526495"/>
              <a:gd name="connsiteY16" fmla="*/ 0 h 26010"/>
              <a:gd name="connsiteX0" fmla="*/ 0 w 4526495"/>
              <a:gd name="connsiteY0" fmla="*/ 0 h 26010"/>
              <a:gd name="connsiteX1" fmla="*/ 556112 w 4526495"/>
              <a:gd name="connsiteY1" fmla="*/ 0 h 26010"/>
              <a:gd name="connsiteX2" fmla="*/ 1066960 w 4526495"/>
              <a:gd name="connsiteY2" fmla="*/ 0 h 26010"/>
              <a:gd name="connsiteX3" fmla="*/ 1623072 w 4526495"/>
              <a:gd name="connsiteY3" fmla="*/ 0 h 26010"/>
              <a:gd name="connsiteX4" fmla="*/ 2269714 w 4526495"/>
              <a:gd name="connsiteY4" fmla="*/ 0 h 26010"/>
              <a:gd name="connsiteX5" fmla="*/ 2961621 w 4526495"/>
              <a:gd name="connsiteY5" fmla="*/ 0 h 26010"/>
              <a:gd name="connsiteX6" fmla="*/ 3698793 w 4526495"/>
              <a:gd name="connsiteY6" fmla="*/ 0 h 26010"/>
              <a:gd name="connsiteX7" fmla="*/ 4526495 w 4526495"/>
              <a:gd name="connsiteY7" fmla="*/ 0 h 26010"/>
              <a:gd name="connsiteX8" fmla="*/ 4526495 w 4526495"/>
              <a:gd name="connsiteY8" fmla="*/ 26010 h 26010"/>
              <a:gd name="connsiteX9" fmla="*/ 3834588 w 4526495"/>
              <a:gd name="connsiteY9" fmla="*/ 26010 h 26010"/>
              <a:gd name="connsiteX10" fmla="*/ 3097416 w 4526495"/>
              <a:gd name="connsiteY10" fmla="*/ 26010 h 26010"/>
              <a:gd name="connsiteX11" fmla="*/ 2360244 w 4526495"/>
              <a:gd name="connsiteY11" fmla="*/ 26010 h 26010"/>
              <a:gd name="connsiteX12" fmla="*/ 1849397 w 4526495"/>
              <a:gd name="connsiteY12" fmla="*/ 26010 h 26010"/>
              <a:gd name="connsiteX13" fmla="*/ 1157489 w 4526495"/>
              <a:gd name="connsiteY13" fmla="*/ 26010 h 26010"/>
              <a:gd name="connsiteX14" fmla="*/ 556112 w 4526495"/>
              <a:gd name="connsiteY14" fmla="*/ 26010 h 26010"/>
              <a:gd name="connsiteX15" fmla="*/ 0 w 4526495"/>
              <a:gd name="connsiteY15" fmla="*/ 26010 h 26010"/>
              <a:gd name="connsiteX16" fmla="*/ 0 w 4526495"/>
              <a:gd name="connsiteY16" fmla="*/ 0 h 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6495" h="26010" fill="none" extrusionOk="0">
                <a:moveTo>
                  <a:pt x="0" y="0"/>
                </a:moveTo>
                <a:cubicBezTo>
                  <a:pt x="208854" y="549"/>
                  <a:pt x="425021" y="16302"/>
                  <a:pt x="510847" y="0"/>
                </a:cubicBezTo>
                <a:cubicBezTo>
                  <a:pt x="631018" y="-16325"/>
                  <a:pt x="788460" y="26472"/>
                  <a:pt x="1021695" y="0"/>
                </a:cubicBezTo>
                <a:cubicBezTo>
                  <a:pt x="1264120" y="-51624"/>
                  <a:pt x="1492201" y="-5697"/>
                  <a:pt x="1623072" y="0"/>
                </a:cubicBezTo>
                <a:cubicBezTo>
                  <a:pt x="1754434" y="18534"/>
                  <a:pt x="2188859" y="-38541"/>
                  <a:pt x="2360244" y="0"/>
                </a:cubicBezTo>
                <a:cubicBezTo>
                  <a:pt x="2480464" y="28527"/>
                  <a:pt x="2711161" y="20353"/>
                  <a:pt x="2916356" y="0"/>
                </a:cubicBezTo>
                <a:cubicBezTo>
                  <a:pt x="3127495" y="1885"/>
                  <a:pt x="3313465" y="-5748"/>
                  <a:pt x="3472468" y="0"/>
                </a:cubicBezTo>
                <a:cubicBezTo>
                  <a:pt x="3643376" y="40973"/>
                  <a:pt x="4267063" y="-37297"/>
                  <a:pt x="4526495" y="0"/>
                </a:cubicBezTo>
                <a:cubicBezTo>
                  <a:pt x="4525553" y="8406"/>
                  <a:pt x="4525910" y="12906"/>
                  <a:pt x="4526495" y="26010"/>
                </a:cubicBezTo>
                <a:cubicBezTo>
                  <a:pt x="4250288" y="32379"/>
                  <a:pt x="4122977" y="23772"/>
                  <a:pt x="3834588" y="26010"/>
                </a:cubicBezTo>
                <a:cubicBezTo>
                  <a:pt x="3544800" y="28366"/>
                  <a:pt x="3470241" y="21104"/>
                  <a:pt x="3278476" y="26010"/>
                </a:cubicBezTo>
                <a:cubicBezTo>
                  <a:pt x="3006101" y="28620"/>
                  <a:pt x="2921958" y="46220"/>
                  <a:pt x="2722363" y="26010"/>
                </a:cubicBezTo>
                <a:cubicBezTo>
                  <a:pt x="2466210" y="43071"/>
                  <a:pt x="2339304" y="12280"/>
                  <a:pt x="2030456" y="26010"/>
                </a:cubicBezTo>
                <a:cubicBezTo>
                  <a:pt x="1725489" y="34792"/>
                  <a:pt x="1632135" y="38929"/>
                  <a:pt x="1293284" y="26010"/>
                </a:cubicBezTo>
                <a:cubicBezTo>
                  <a:pt x="940029" y="18846"/>
                  <a:pt x="937397" y="30098"/>
                  <a:pt x="782437" y="26010"/>
                </a:cubicBezTo>
                <a:cubicBezTo>
                  <a:pt x="583859" y="76334"/>
                  <a:pt x="332457" y="262"/>
                  <a:pt x="0" y="26010"/>
                </a:cubicBezTo>
                <a:cubicBezTo>
                  <a:pt x="146" y="16995"/>
                  <a:pt x="-979" y="9558"/>
                  <a:pt x="0" y="0"/>
                </a:cubicBezTo>
                <a:close/>
              </a:path>
              <a:path w="4526495" h="26010" stroke="0" extrusionOk="0">
                <a:moveTo>
                  <a:pt x="0" y="0"/>
                </a:moveTo>
                <a:cubicBezTo>
                  <a:pt x="296876" y="-9695"/>
                  <a:pt x="439855" y="-17075"/>
                  <a:pt x="556112" y="0"/>
                </a:cubicBezTo>
                <a:cubicBezTo>
                  <a:pt x="678952" y="37024"/>
                  <a:pt x="939382" y="3021"/>
                  <a:pt x="1066960" y="0"/>
                </a:cubicBezTo>
                <a:cubicBezTo>
                  <a:pt x="1224834" y="-22110"/>
                  <a:pt x="1402938" y="-39480"/>
                  <a:pt x="1623072" y="0"/>
                </a:cubicBezTo>
                <a:cubicBezTo>
                  <a:pt x="1882193" y="15550"/>
                  <a:pt x="2124340" y="20084"/>
                  <a:pt x="2269714" y="0"/>
                </a:cubicBezTo>
                <a:cubicBezTo>
                  <a:pt x="2406525" y="-10322"/>
                  <a:pt x="2789678" y="10250"/>
                  <a:pt x="2961621" y="0"/>
                </a:cubicBezTo>
                <a:cubicBezTo>
                  <a:pt x="3166314" y="-18144"/>
                  <a:pt x="3449148" y="43996"/>
                  <a:pt x="3698793" y="0"/>
                </a:cubicBezTo>
                <a:cubicBezTo>
                  <a:pt x="3942406" y="-12209"/>
                  <a:pt x="4166470" y="17777"/>
                  <a:pt x="4526495" y="0"/>
                </a:cubicBezTo>
                <a:cubicBezTo>
                  <a:pt x="4527669" y="7781"/>
                  <a:pt x="4526045" y="16626"/>
                  <a:pt x="4526495" y="26010"/>
                </a:cubicBezTo>
                <a:cubicBezTo>
                  <a:pt x="4411180" y="35616"/>
                  <a:pt x="3948284" y="65126"/>
                  <a:pt x="3834588" y="26010"/>
                </a:cubicBezTo>
                <a:cubicBezTo>
                  <a:pt x="3733248" y="-7243"/>
                  <a:pt x="3323374" y="-47495"/>
                  <a:pt x="3097416" y="26010"/>
                </a:cubicBezTo>
                <a:cubicBezTo>
                  <a:pt x="2916896" y="53386"/>
                  <a:pt x="2509123" y="25826"/>
                  <a:pt x="2360244" y="26010"/>
                </a:cubicBezTo>
                <a:cubicBezTo>
                  <a:pt x="2187936" y="73679"/>
                  <a:pt x="2074814" y="-13197"/>
                  <a:pt x="1849397" y="26010"/>
                </a:cubicBezTo>
                <a:cubicBezTo>
                  <a:pt x="1642909" y="40740"/>
                  <a:pt x="1369365" y="46757"/>
                  <a:pt x="1157489" y="26010"/>
                </a:cubicBezTo>
                <a:cubicBezTo>
                  <a:pt x="941038" y="46161"/>
                  <a:pt x="730876" y="-1127"/>
                  <a:pt x="556112" y="26010"/>
                </a:cubicBezTo>
                <a:cubicBezTo>
                  <a:pt x="387960" y="84361"/>
                  <a:pt x="143705" y="-16605"/>
                  <a:pt x="0" y="26010"/>
                </a:cubicBezTo>
                <a:cubicBezTo>
                  <a:pt x="824" y="19321"/>
                  <a:pt x="-2601" y="8699"/>
                  <a:pt x="0" y="0"/>
                </a:cubicBezTo>
                <a:close/>
              </a:path>
              <a:path w="4526495" h="26010" fill="none" stroke="0" extrusionOk="0">
                <a:moveTo>
                  <a:pt x="0" y="0"/>
                </a:moveTo>
                <a:cubicBezTo>
                  <a:pt x="173382" y="20809"/>
                  <a:pt x="386814" y="-1139"/>
                  <a:pt x="510847" y="0"/>
                </a:cubicBezTo>
                <a:cubicBezTo>
                  <a:pt x="607733" y="-16237"/>
                  <a:pt x="783802" y="27449"/>
                  <a:pt x="1021695" y="0"/>
                </a:cubicBezTo>
                <a:cubicBezTo>
                  <a:pt x="1253320" y="-23858"/>
                  <a:pt x="1467232" y="-4277"/>
                  <a:pt x="1623072" y="0"/>
                </a:cubicBezTo>
                <a:cubicBezTo>
                  <a:pt x="1785789" y="34878"/>
                  <a:pt x="2232906" y="-8888"/>
                  <a:pt x="2360244" y="0"/>
                </a:cubicBezTo>
                <a:cubicBezTo>
                  <a:pt x="2525242" y="28214"/>
                  <a:pt x="2710762" y="-47889"/>
                  <a:pt x="2916356" y="0"/>
                </a:cubicBezTo>
                <a:cubicBezTo>
                  <a:pt x="3109804" y="-23237"/>
                  <a:pt x="3325275" y="-1709"/>
                  <a:pt x="3472468" y="0"/>
                </a:cubicBezTo>
                <a:cubicBezTo>
                  <a:pt x="3619400" y="28861"/>
                  <a:pt x="4264298" y="-21034"/>
                  <a:pt x="4526495" y="0"/>
                </a:cubicBezTo>
                <a:cubicBezTo>
                  <a:pt x="4526276" y="8433"/>
                  <a:pt x="4526063" y="12787"/>
                  <a:pt x="4526495" y="26010"/>
                </a:cubicBezTo>
                <a:cubicBezTo>
                  <a:pt x="4249626" y="-149"/>
                  <a:pt x="4113416" y="12603"/>
                  <a:pt x="3834588" y="26010"/>
                </a:cubicBezTo>
                <a:cubicBezTo>
                  <a:pt x="3548568" y="19669"/>
                  <a:pt x="3472514" y="25391"/>
                  <a:pt x="3278476" y="26010"/>
                </a:cubicBezTo>
                <a:cubicBezTo>
                  <a:pt x="3061469" y="32145"/>
                  <a:pt x="2854979" y="52526"/>
                  <a:pt x="2722363" y="26010"/>
                </a:cubicBezTo>
                <a:cubicBezTo>
                  <a:pt x="2434298" y="19361"/>
                  <a:pt x="2301695" y="2788"/>
                  <a:pt x="2030456" y="26010"/>
                </a:cubicBezTo>
                <a:cubicBezTo>
                  <a:pt x="1730858" y="55628"/>
                  <a:pt x="1645771" y="51547"/>
                  <a:pt x="1293284" y="26010"/>
                </a:cubicBezTo>
                <a:cubicBezTo>
                  <a:pt x="943400" y="17837"/>
                  <a:pt x="936288" y="31929"/>
                  <a:pt x="782437" y="26010"/>
                </a:cubicBezTo>
                <a:cubicBezTo>
                  <a:pt x="678831" y="13822"/>
                  <a:pt x="368352" y="-12715"/>
                  <a:pt x="0" y="26010"/>
                </a:cubicBezTo>
                <a:cubicBezTo>
                  <a:pt x="-467" y="17969"/>
                  <a:pt x="-631" y="91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526495"/>
                      <a:gd name="connsiteY0" fmla="*/ 0 h 26010"/>
                      <a:gd name="connsiteX1" fmla="*/ 510847 w 4526495"/>
                      <a:gd name="connsiteY1" fmla="*/ 0 h 26010"/>
                      <a:gd name="connsiteX2" fmla="*/ 1021695 w 4526495"/>
                      <a:gd name="connsiteY2" fmla="*/ 0 h 26010"/>
                      <a:gd name="connsiteX3" fmla="*/ 1623072 w 4526495"/>
                      <a:gd name="connsiteY3" fmla="*/ 0 h 26010"/>
                      <a:gd name="connsiteX4" fmla="*/ 2360244 w 4526495"/>
                      <a:gd name="connsiteY4" fmla="*/ 0 h 26010"/>
                      <a:gd name="connsiteX5" fmla="*/ 2916356 w 4526495"/>
                      <a:gd name="connsiteY5" fmla="*/ 0 h 26010"/>
                      <a:gd name="connsiteX6" fmla="*/ 3472468 w 4526495"/>
                      <a:gd name="connsiteY6" fmla="*/ 0 h 26010"/>
                      <a:gd name="connsiteX7" fmla="*/ 4526495 w 4526495"/>
                      <a:gd name="connsiteY7" fmla="*/ 0 h 26010"/>
                      <a:gd name="connsiteX8" fmla="*/ 4526495 w 4526495"/>
                      <a:gd name="connsiteY8" fmla="*/ 26010 h 26010"/>
                      <a:gd name="connsiteX9" fmla="*/ 3834588 w 4526495"/>
                      <a:gd name="connsiteY9" fmla="*/ 26010 h 26010"/>
                      <a:gd name="connsiteX10" fmla="*/ 3278476 w 4526495"/>
                      <a:gd name="connsiteY10" fmla="*/ 26010 h 26010"/>
                      <a:gd name="connsiteX11" fmla="*/ 2722363 w 4526495"/>
                      <a:gd name="connsiteY11" fmla="*/ 26010 h 26010"/>
                      <a:gd name="connsiteX12" fmla="*/ 2030456 w 4526495"/>
                      <a:gd name="connsiteY12" fmla="*/ 26010 h 26010"/>
                      <a:gd name="connsiteX13" fmla="*/ 1293284 w 4526495"/>
                      <a:gd name="connsiteY13" fmla="*/ 26010 h 26010"/>
                      <a:gd name="connsiteX14" fmla="*/ 782437 w 4526495"/>
                      <a:gd name="connsiteY14" fmla="*/ 26010 h 26010"/>
                      <a:gd name="connsiteX15" fmla="*/ 0 w 4526495"/>
                      <a:gd name="connsiteY15" fmla="*/ 26010 h 26010"/>
                      <a:gd name="connsiteX16" fmla="*/ 0 w 4526495"/>
                      <a:gd name="connsiteY16" fmla="*/ 0 h 26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526495" h="26010" fill="none" extrusionOk="0">
                        <a:moveTo>
                          <a:pt x="0" y="0"/>
                        </a:moveTo>
                        <a:cubicBezTo>
                          <a:pt x="191615" y="12424"/>
                          <a:pt x="400933" y="15168"/>
                          <a:pt x="510847" y="0"/>
                        </a:cubicBezTo>
                        <a:cubicBezTo>
                          <a:pt x="620761" y="-15168"/>
                          <a:pt x="793894" y="21866"/>
                          <a:pt x="1021695" y="0"/>
                        </a:cubicBezTo>
                        <a:cubicBezTo>
                          <a:pt x="1249496" y="-21866"/>
                          <a:pt x="1486470" y="-14157"/>
                          <a:pt x="1623072" y="0"/>
                        </a:cubicBezTo>
                        <a:cubicBezTo>
                          <a:pt x="1759674" y="14157"/>
                          <a:pt x="2207510" y="-22127"/>
                          <a:pt x="2360244" y="0"/>
                        </a:cubicBezTo>
                        <a:cubicBezTo>
                          <a:pt x="2512978" y="22127"/>
                          <a:pt x="2713508" y="-3058"/>
                          <a:pt x="2916356" y="0"/>
                        </a:cubicBezTo>
                        <a:cubicBezTo>
                          <a:pt x="3119204" y="3058"/>
                          <a:pt x="3338586" y="-25574"/>
                          <a:pt x="3472468" y="0"/>
                        </a:cubicBezTo>
                        <a:cubicBezTo>
                          <a:pt x="3606350" y="25574"/>
                          <a:pt x="4308748" y="-7563"/>
                          <a:pt x="4526495" y="0"/>
                        </a:cubicBezTo>
                        <a:cubicBezTo>
                          <a:pt x="4526472" y="8768"/>
                          <a:pt x="4525929" y="13169"/>
                          <a:pt x="4526495" y="26010"/>
                        </a:cubicBezTo>
                        <a:cubicBezTo>
                          <a:pt x="4240726" y="14291"/>
                          <a:pt x="4118508" y="16596"/>
                          <a:pt x="3834588" y="26010"/>
                        </a:cubicBezTo>
                        <a:cubicBezTo>
                          <a:pt x="3550668" y="35424"/>
                          <a:pt x="3469094" y="26337"/>
                          <a:pt x="3278476" y="26010"/>
                        </a:cubicBezTo>
                        <a:cubicBezTo>
                          <a:pt x="3087858" y="25683"/>
                          <a:pt x="2998614" y="24916"/>
                          <a:pt x="2722363" y="26010"/>
                        </a:cubicBezTo>
                        <a:cubicBezTo>
                          <a:pt x="2446112" y="27104"/>
                          <a:pt x="2328452" y="-1734"/>
                          <a:pt x="2030456" y="26010"/>
                        </a:cubicBezTo>
                        <a:cubicBezTo>
                          <a:pt x="1732460" y="53754"/>
                          <a:pt x="1646339" y="33446"/>
                          <a:pt x="1293284" y="26010"/>
                        </a:cubicBezTo>
                        <a:cubicBezTo>
                          <a:pt x="940229" y="18574"/>
                          <a:pt x="938192" y="31686"/>
                          <a:pt x="782437" y="26010"/>
                        </a:cubicBezTo>
                        <a:cubicBezTo>
                          <a:pt x="626682" y="20334"/>
                          <a:pt x="323645" y="40"/>
                          <a:pt x="0" y="26010"/>
                        </a:cubicBezTo>
                        <a:cubicBezTo>
                          <a:pt x="494" y="16530"/>
                          <a:pt x="-1130" y="9777"/>
                          <a:pt x="0" y="0"/>
                        </a:cubicBezTo>
                        <a:close/>
                      </a:path>
                      <a:path w="4526495" h="26010" stroke="0" extrusionOk="0">
                        <a:moveTo>
                          <a:pt x="0" y="0"/>
                        </a:moveTo>
                        <a:cubicBezTo>
                          <a:pt x="276818" y="7941"/>
                          <a:pt x="420681" y="-14696"/>
                          <a:pt x="556112" y="0"/>
                        </a:cubicBezTo>
                        <a:cubicBezTo>
                          <a:pt x="691543" y="14696"/>
                          <a:pt x="903918" y="19354"/>
                          <a:pt x="1066960" y="0"/>
                        </a:cubicBezTo>
                        <a:cubicBezTo>
                          <a:pt x="1230002" y="-19354"/>
                          <a:pt x="1385763" y="-7867"/>
                          <a:pt x="1623072" y="0"/>
                        </a:cubicBezTo>
                        <a:cubicBezTo>
                          <a:pt x="1860381" y="7867"/>
                          <a:pt x="2120483" y="12778"/>
                          <a:pt x="2269714" y="0"/>
                        </a:cubicBezTo>
                        <a:cubicBezTo>
                          <a:pt x="2418945" y="-12778"/>
                          <a:pt x="2798494" y="-20338"/>
                          <a:pt x="2961621" y="0"/>
                        </a:cubicBezTo>
                        <a:cubicBezTo>
                          <a:pt x="3124748" y="20338"/>
                          <a:pt x="3449356" y="34348"/>
                          <a:pt x="3698793" y="0"/>
                        </a:cubicBezTo>
                        <a:cubicBezTo>
                          <a:pt x="3948230" y="-34348"/>
                          <a:pt x="4181749" y="11685"/>
                          <a:pt x="4526495" y="0"/>
                        </a:cubicBezTo>
                        <a:cubicBezTo>
                          <a:pt x="4526639" y="8007"/>
                          <a:pt x="4525913" y="15867"/>
                          <a:pt x="4526495" y="26010"/>
                        </a:cubicBezTo>
                        <a:cubicBezTo>
                          <a:pt x="4382318" y="24645"/>
                          <a:pt x="3977483" y="48164"/>
                          <a:pt x="3834588" y="26010"/>
                        </a:cubicBezTo>
                        <a:cubicBezTo>
                          <a:pt x="3691693" y="3856"/>
                          <a:pt x="3296161" y="-6050"/>
                          <a:pt x="3097416" y="26010"/>
                        </a:cubicBezTo>
                        <a:cubicBezTo>
                          <a:pt x="2898671" y="58070"/>
                          <a:pt x="2531759" y="9653"/>
                          <a:pt x="2360244" y="26010"/>
                        </a:cubicBezTo>
                        <a:cubicBezTo>
                          <a:pt x="2188729" y="42367"/>
                          <a:pt x="2064184" y="10011"/>
                          <a:pt x="1849397" y="26010"/>
                        </a:cubicBezTo>
                        <a:cubicBezTo>
                          <a:pt x="1634610" y="42009"/>
                          <a:pt x="1362964" y="37247"/>
                          <a:pt x="1157489" y="26010"/>
                        </a:cubicBezTo>
                        <a:cubicBezTo>
                          <a:pt x="952014" y="14773"/>
                          <a:pt x="739583" y="-4022"/>
                          <a:pt x="556112" y="26010"/>
                        </a:cubicBezTo>
                        <a:cubicBezTo>
                          <a:pt x="372641" y="56042"/>
                          <a:pt x="167676" y="3301"/>
                          <a:pt x="0" y="26010"/>
                        </a:cubicBezTo>
                        <a:cubicBezTo>
                          <a:pt x="643" y="19183"/>
                          <a:pt x="-772" y="97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9B46B-4A28-B64B-A083-5064781F9647}"/>
              </a:ext>
            </a:extLst>
          </p:cNvPr>
          <p:cNvSpPr txBox="1"/>
          <p:nvPr/>
        </p:nvSpPr>
        <p:spPr>
          <a:xfrm>
            <a:off x="5650946" y="3849420"/>
            <a:ext cx="6667850" cy="49548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rmAutofit/>
          </a:bodyPr>
          <a:lstStyle/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Turning on a light</a:t>
            </a:r>
          </a:p>
          <a:p>
            <a:pPr marR="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Turning on multiple lights</a:t>
            </a: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BDC93-A99C-C34C-B2D6-37BC4AA2A335}"/>
              </a:ext>
            </a:extLst>
          </p:cNvPr>
          <p:cNvSpPr txBox="1"/>
          <p:nvPr/>
        </p:nvSpPr>
        <p:spPr>
          <a:xfrm>
            <a:off x="-2292503" y="9123905"/>
            <a:ext cx="879327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800"/>
              <a:t>https://flickr.com/photos/grendelkhan/</a:t>
            </a:r>
          </a:p>
        </p:txBody>
      </p:sp>
    </p:spTree>
    <p:extLst>
      <p:ext uri="{BB962C8B-B14F-4D97-AF65-F5344CB8AC3E}">
        <p14:creationId xmlns:p14="http://schemas.microsoft.com/office/powerpoint/2010/main" val="2597342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221" name="Screen Shot 2016-07-26 at 8.14.00 AM.png" descr="Screen Shot 2016-07-26 at 8.14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0" y="3349755"/>
            <a:ext cx="12417280" cy="480669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"/>
          <p:cNvSpPr/>
          <p:nvPr/>
        </p:nvSpPr>
        <p:spPr>
          <a:xfrm>
            <a:off x="3175000" y="6223000"/>
            <a:ext cx="393700" cy="279400"/>
          </a:xfrm>
          <a:prstGeom prst="rect">
            <a:avLst/>
          </a:prstGeom>
          <a:blipFill>
            <a:blip r:embed="rId3">
              <a:alphaModFix amt="49748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Rectangle"/>
          <p:cNvSpPr/>
          <p:nvPr/>
        </p:nvSpPr>
        <p:spPr>
          <a:xfrm>
            <a:off x="3175000" y="6896100"/>
            <a:ext cx="393700" cy="279400"/>
          </a:xfrm>
          <a:prstGeom prst="rect">
            <a:avLst/>
          </a:prstGeom>
          <a:blipFill>
            <a:blip r:embed="rId3">
              <a:alphaModFix amt="49748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reen Shot 2016-07-27 at 5.56.55 PM.png" descr="Screen Shot 2016-07-27 at 5.56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199580"/>
            <a:ext cx="13004800" cy="492924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229" name="Screen Shot 2016-07-27 at 5.59.59 PM.png" descr="Screen Shot 2016-07-27 at 5.59.59 PM.png"/>
          <p:cNvPicPr>
            <a:picLocks noChangeAspect="1"/>
          </p:cNvPicPr>
          <p:nvPr/>
        </p:nvPicPr>
        <p:blipFill>
          <a:blip r:embed="rId2"/>
          <a:srcRect l="103" t="82" r="47865" b="47886"/>
          <a:stretch>
            <a:fillRect/>
          </a:stretch>
        </p:blipFill>
        <p:spPr>
          <a:xfrm>
            <a:off x="266700" y="2565399"/>
            <a:ext cx="13004800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creen Shot 2016-07-27 at 6.13.14 PM.png" descr="Screen Shot 2016-07-27 at 6.13.14 PM.png"/>
          <p:cNvPicPr>
            <a:picLocks noChangeAspect="1"/>
          </p:cNvPicPr>
          <p:nvPr/>
        </p:nvPicPr>
        <p:blipFill>
          <a:blip r:embed="rId2"/>
          <a:srcRect l="971" t="2399" r="50285" b="48857"/>
          <a:stretch>
            <a:fillRect/>
          </a:stretch>
        </p:blipFill>
        <p:spPr>
          <a:xfrm>
            <a:off x="406400" y="2933700"/>
            <a:ext cx="130048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creen Shot 2016-07-27 at 6.13.14 PM.png" descr="Screen Shot 2016-07-27 at 6.13.14 PM.png"/>
          <p:cNvPicPr>
            <a:picLocks noChangeAspect="1"/>
          </p:cNvPicPr>
          <p:nvPr/>
        </p:nvPicPr>
        <p:blipFill>
          <a:blip r:embed="rId2"/>
          <a:srcRect l="971" t="2399" r="50285" b="48857"/>
          <a:stretch>
            <a:fillRect/>
          </a:stretch>
        </p:blipFill>
        <p:spPr>
          <a:xfrm>
            <a:off x="406400" y="2933700"/>
            <a:ext cx="130048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Arduino IDE…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Arduino IDE</a:t>
            </a:r>
            <a:r>
              <a:t> </a:t>
            </a:r>
          </a:p>
          <a:p>
            <a:pPr defTabSz="373887">
              <a:defRPr sz="4992"/>
            </a:pPr>
            <a:r>
              <a:t>(Integrated Development Environment)</a:t>
            </a:r>
          </a:p>
        </p:txBody>
      </p:sp>
      <p:pic>
        <p:nvPicPr>
          <p:cNvPr id="236" name="Screen Shot 2016-07-27 at 6.58.24 PM.png" descr="Screen Shot 2016-07-27 at 6.58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819400"/>
            <a:ext cx="13004800" cy="812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nputs are Pink"/>
          <p:cNvSpPr txBox="1">
            <a:spLocks noGrp="1"/>
          </p:cNvSpPr>
          <p:nvPr>
            <p:ph type="title"/>
          </p:nvPr>
        </p:nvSpPr>
        <p:spPr>
          <a:xfrm>
            <a:off x="952500" y="4572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Inputs are </a:t>
            </a:r>
            <a:r>
              <a:rPr>
                <a:solidFill>
                  <a:srgbClr val="FF40FF"/>
                </a:solidFill>
              </a:rPr>
              <a:t>Pink</a:t>
            </a:r>
          </a:p>
        </p:txBody>
      </p:sp>
      <p:pic>
        <p:nvPicPr>
          <p:cNvPr id="241" name="button.jpg" descr="but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761" y="2887067"/>
            <a:ext cx="7620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lightsensor.jpg" descr="lightsens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771" y="2887067"/>
            <a:ext cx="76200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Outputs are Gre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Outputs are </a:t>
            </a:r>
            <a:r>
              <a:rPr>
                <a:solidFill>
                  <a:srgbClr val="00F900"/>
                </a:solidFill>
              </a:rPr>
              <a:t>Green</a:t>
            </a:r>
          </a:p>
        </p:txBody>
      </p:sp>
      <p:pic>
        <p:nvPicPr>
          <p:cNvPr id="245" name="DC-Motor.gif" descr="DC-Moto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578" y="2730500"/>
            <a:ext cx="7620001" cy="429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brightled.jpg" descr="brigh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71" y="2336800"/>
            <a:ext cx="7620001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imple Input/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Input/Output</a:t>
            </a:r>
          </a:p>
        </p:txBody>
      </p:sp>
      <p:pic>
        <p:nvPicPr>
          <p:cNvPr id="249" name="power.jpg" descr="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665" y="3399039"/>
            <a:ext cx="4433281" cy="295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button.jpg" descr="but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96" y="3285197"/>
            <a:ext cx="4774808" cy="318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brightled.jpg" descr="brigh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184" y="3285197"/>
            <a:ext cx="4774808" cy="318320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Power is Blue"/>
          <p:cNvSpPr txBox="1"/>
          <p:nvPr/>
        </p:nvSpPr>
        <p:spPr>
          <a:xfrm>
            <a:off x="440195" y="6775450"/>
            <a:ext cx="28835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Power is </a:t>
            </a:r>
            <a:r>
              <a:rPr>
                <a:solidFill>
                  <a:srgbClr val="0E48FF"/>
                </a:solidFill>
              </a:rPr>
              <a:t>Blue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ensor Input/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Sensor Input/Output</a:t>
            </a:r>
          </a:p>
        </p:txBody>
      </p:sp>
      <p:pic>
        <p:nvPicPr>
          <p:cNvPr id="255" name="power.jpg" descr="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665" y="3399039"/>
            <a:ext cx="4433281" cy="295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lightsensor.jpg" descr="lightsens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96" y="3285197"/>
            <a:ext cx="4774808" cy="318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bargraph.jpg" descr="bargrap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184" y="3285197"/>
            <a:ext cx="4774808" cy="318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D99D-A78F-2646-99BD-0636E2F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46" y="468172"/>
            <a:ext cx="6667850" cy="2535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something happen </a:t>
            </a:r>
          </a:p>
        </p:txBody>
      </p:sp>
      <p:pic>
        <p:nvPicPr>
          <p:cNvPr id="5" name="Picture 4" descr="A picture containing light, traffic, outdoor, traffic light&#10;&#10;Description automatically generated">
            <a:extLst>
              <a:ext uri="{FF2B5EF4-FFF2-40B4-BE49-F238E27FC236}">
                <a16:creationId xmlns:a16="http://schemas.microsoft.com/office/drawing/2014/main" id="{32BC636E-A6A4-C34C-BF89-A98B4B0F5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7" r="28374" b="-1"/>
          <a:stretch/>
        </p:blipFill>
        <p:spPr>
          <a:xfrm>
            <a:off x="1" y="10"/>
            <a:ext cx="4967833" cy="97535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46" y="3377702"/>
            <a:ext cx="4526495" cy="26010"/>
          </a:xfrm>
          <a:custGeom>
            <a:avLst/>
            <a:gdLst>
              <a:gd name="connsiteX0" fmla="*/ 0 w 4526495"/>
              <a:gd name="connsiteY0" fmla="*/ 0 h 26010"/>
              <a:gd name="connsiteX1" fmla="*/ 510847 w 4526495"/>
              <a:gd name="connsiteY1" fmla="*/ 0 h 26010"/>
              <a:gd name="connsiteX2" fmla="*/ 1021695 w 4526495"/>
              <a:gd name="connsiteY2" fmla="*/ 0 h 26010"/>
              <a:gd name="connsiteX3" fmla="*/ 1623072 w 4526495"/>
              <a:gd name="connsiteY3" fmla="*/ 0 h 26010"/>
              <a:gd name="connsiteX4" fmla="*/ 2360244 w 4526495"/>
              <a:gd name="connsiteY4" fmla="*/ 0 h 26010"/>
              <a:gd name="connsiteX5" fmla="*/ 2916356 w 4526495"/>
              <a:gd name="connsiteY5" fmla="*/ 0 h 26010"/>
              <a:gd name="connsiteX6" fmla="*/ 3472468 w 4526495"/>
              <a:gd name="connsiteY6" fmla="*/ 0 h 26010"/>
              <a:gd name="connsiteX7" fmla="*/ 4526495 w 4526495"/>
              <a:gd name="connsiteY7" fmla="*/ 0 h 26010"/>
              <a:gd name="connsiteX8" fmla="*/ 4526495 w 4526495"/>
              <a:gd name="connsiteY8" fmla="*/ 26010 h 26010"/>
              <a:gd name="connsiteX9" fmla="*/ 3834588 w 4526495"/>
              <a:gd name="connsiteY9" fmla="*/ 26010 h 26010"/>
              <a:gd name="connsiteX10" fmla="*/ 3278476 w 4526495"/>
              <a:gd name="connsiteY10" fmla="*/ 26010 h 26010"/>
              <a:gd name="connsiteX11" fmla="*/ 2722363 w 4526495"/>
              <a:gd name="connsiteY11" fmla="*/ 26010 h 26010"/>
              <a:gd name="connsiteX12" fmla="*/ 2030456 w 4526495"/>
              <a:gd name="connsiteY12" fmla="*/ 26010 h 26010"/>
              <a:gd name="connsiteX13" fmla="*/ 1293284 w 4526495"/>
              <a:gd name="connsiteY13" fmla="*/ 26010 h 26010"/>
              <a:gd name="connsiteX14" fmla="*/ 782437 w 4526495"/>
              <a:gd name="connsiteY14" fmla="*/ 26010 h 26010"/>
              <a:gd name="connsiteX15" fmla="*/ 0 w 4526495"/>
              <a:gd name="connsiteY15" fmla="*/ 26010 h 26010"/>
              <a:gd name="connsiteX16" fmla="*/ 0 w 4526495"/>
              <a:gd name="connsiteY16" fmla="*/ 0 h 26010"/>
              <a:gd name="connsiteX0" fmla="*/ 0 w 4526495"/>
              <a:gd name="connsiteY0" fmla="*/ 0 h 26010"/>
              <a:gd name="connsiteX1" fmla="*/ 556112 w 4526495"/>
              <a:gd name="connsiteY1" fmla="*/ 0 h 26010"/>
              <a:gd name="connsiteX2" fmla="*/ 1066960 w 4526495"/>
              <a:gd name="connsiteY2" fmla="*/ 0 h 26010"/>
              <a:gd name="connsiteX3" fmla="*/ 1623072 w 4526495"/>
              <a:gd name="connsiteY3" fmla="*/ 0 h 26010"/>
              <a:gd name="connsiteX4" fmla="*/ 2269714 w 4526495"/>
              <a:gd name="connsiteY4" fmla="*/ 0 h 26010"/>
              <a:gd name="connsiteX5" fmla="*/ 2961621 w 4526495"/>
              <a:gd name="connsiteY5" fmla="*/ 0 h 26010"/>
              <a:gd name="connsiteX6" fmla="*/ 3698793 w 4526495"/>
              <a:gd name="connsiteY6" fmla="*/ 0 h 26010"/>
              <a:gd name="connsiteX7" fmla="*/ 4526495 w 4526495"/>
              <a:gd name="connsiteY7" fmla="*/ 0 h 26010"/>
              <a:gd name="connsiteX8" fmla="*/ 4526495 w 4526495"/>
              <a:gd name="connsiteY8" fmla="*/ 26010 h 26010"/>
              <a:gd name="connsiteX9" fmla="*/ 3834588 w 4526495"/>
              <a:gd name="connsiteY9" fmla="*/ 26010 h 26010"/>
              <a:gd name="connsiteX10" fmla="*/ 3097416 w 4526495"/>
              <a:gd name="connsiteY10" fmla="*/ 26010 h 26010"/>
              <a:gd name="connsiteX11" fmla="*/ 2360244 w 4526495"/>
              <a:gd name="connsiteY11" fmla="*/ 26010 h 26010"/>
              <a:gd name="connsiteX12" fmla="*/ 1849397 w 4526495"/>
              <a:gd name="connsiteY12" fmla="*/ 26010 h 26010"/>
              <a:gd name="connsiteX13" fmla="*/ 1157489 w 4526495"/>
              <a:gd name="connsiteY13" fmla="*/ 26010 h 26010"/>
              <a:gd name="connsiteX14" fmla="*/ 556112 w 4526495"/>
              <a:gd name="connsiteY14" fmla="*/ 26010 h 26010"/>
              <a:gd name="connsiteX15" fmla="*/ 0 w 4526495"/>
              <a:gd name="connsiteY15" fmla="*/ 26010 h 26010"/>
              <a:gd name="connsiteX16" fmla="*/ 0 w 4526495"/>
              <a:gd name="connsiteY16" fmla="*/ 0 h 2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6495" h="26010" fill="none" extrusionOk="0">
                <a:moveTo>
                  <a:pt x="0" y="0"/>
                </a:moveTo>
                <a:cubicBezTo>
                  <a:pt x="208854" y="549"/>
                  <a:pt x="425021" y="16302"/>
                  <a:pt x="510847" y="0"/>
                </a:cubicBezTo>
                <a:cubicBezTo>
                  <a:pt x="631018" y="-16325"/>
                  <a:pt x="788460" y="26472"/>
                  <a:pt x="1021695" y="0"/>
                </a:cubicBezTo>
                <a:cubicBezTo>
                  <a:pt x="1264120" y="-51624"/>
                  <a:pt x="1492201" y="-5697"/>
                  <a:pt x="1623072" y="0"/>
                </a:cubicBezTo>
                <a:cubicBezTo>
                  <a:pt x="1754434" y="18534"/>
                  <a:pt x="2188859" y="-38541"/>
                  <a:pt x="2360244" y="0"/>
                </a:cubicBezTo>
                <a:cubicBezTo>
                  <a:pt x="2480464" y="28527"/>
                  <a:pt x="2711161" y="20353"/>
                  <a:pt x="2916356" y="0"/>
                </a:cubicBezTo>
                <a:cubicBezTo>
                  <a:pt x="3127495" y="1885"/>
                  <a:pt x="3313465" y="-5748"/>
                  <a:pt x="3472468" y="0"/>
                </a:cubicBezTo>
                <a:cubicBezTo>
                  <a:pt x="3643376" y="40973"/>
                  <a:pt x="4267063" y="-37297"/>
                  <a:pt x="4526495" y="0"/>
                </a:cubicBezTo>
                <a:cubicBezTo>
                  <a:pt x="4525553" y="8406"/>
                  <a:pt x="4525910" y="12906"/>
                  <a:pt x="4526495" y="26010"/>
                </a:cubicBezTo>
                <a:cubicBezTo>
                  <a:pt x="4250288" y="32379"/>
                  <a:pt x="4122977" y="23772"/>
                  <a:pt x="3834588" y="26010"/>
                </a:cubicBezTo>
                <a:cubicBezTo>
                  <a:pt x="3544800" y="28366"/>
                  <a:pt x="3470241" y="21104"/>
                  <a:pt x="3278476" y="26010"/>
                </a:cubicBezTo>
                <a:cubicBezTo>
                  <a:pt x="3006101" y="28620"/>
                  <a:pt x="2921958" y="46220"/>
                  <a:pt x="2722363" y="26010"/>
                </a:cubicBezTo>
                <a:cubicBezTo>
                  <a:pt x="2466210" y="43071"/>
                  <a:pt x="2339304" y="12280"/>
                  <a:pt x="2030456" y="26010"/>
                </a:cubicBezTo>
                <a:cubicBezTo>
                  <a:pt x="1725489" y="34792"/>
                  <a:pt x="1632135" y="38929"/>
                  <a:pt x="1293284" y="26010"/>
                </a:cubicBezTo>
                <a:cubicBezTo>
                  <a:pt x="940029" y="18846"/>
                  <a:pt x="937397" y="30098"/>
                  <a:pt x="782437" y="26010"/>
                </a:cubicBezTo>
                <a:cubicBezTo>
                  <a:pt x="583859" y="76334"/>
                  <a:pt x="332457" y="262"/>
                  <a:pt x="0" y="26010"/>
                </a:cubicBezTo>
                <a:cubicBezTo>
                  <a:pt x="146" y="16995"/>
                  <a:pt x="-979" y="9558"/>
                  <a:pt x="0" y="0"/>
                </a:cubicBezTo>
                <a:close/>
              </a:path>
              <a:path w="4526495" h="26010" stroke="0" extrusionOk="0">
                <a:moveTo>
                  <a:pt x="0" y="0"/>
                </a:moveTo>
                <a:cubicBezTo>
                  <a:pt x="296876" y="-9695"/>
                  <a:pt x="439855" y="-17075"/>
                  <a:pt x="556112" y="0"/>
                </a:cubicBezTo>
                <a:cubicBezTo>
                  <a:pt x="678952" y="37024"/>
                  <a:pt x="939382" y="3021"/>
                  <a:pt x="1066960" y="0"/>
                </a:cubicBezTo>
                <a:cubicBezTo>
                  <a:pt x="1224834" y="-22110"/>
                  <a:pt x="1402938" y="-39480"/>
                  <a:pt x="1623072" y="0"/>
                </a:cubicBezTo>
                <a:cubicBezTo>
                  <a:pt x="1882193" y="15550"/>
                  <a:pt x="2124340" y="20084"/>
                  <a:pt x="2269714" y="0"/>
                </a:cubicBezTo>
                <a:cubicBezTo>
                  <a:pt x="2406525" y="-10322"/>
                  <a:pt x="2789678" y="10250"/>
                  <a:pt x="2961621" y="0"/>
                </a:cubicBezTo>
                <a:cubicBezTo>
                  <a:pt x="3166314" y="-18144"/>
                  <a:pt x="3449148" y="43996"/>
                  <a:pt x="3698793" y="0"/>
                </a:cubicBezTo>
                <a:cubicBezTo>
                  <a:pt x="3942406" y="-12209"/>
                  <a:pt x="4166470" y="17777"/>
                  <a:pt x="4526495" y="0"/>
                </a:cubicBezTo>
                <a:cubicBezTo>
                  <a:pt x="4527669" y="7781"/>
                  <a:pt x="4526045" y="16626"/>
                  <a:pt x="4526495" y="26010"/>
                </a:cubicBezTo>
                <a:cubicBezTo>
                  <a:pt x="4411180" y="35616"/>
                  <a:pt x="3948284" y="65126"/>
                  <a:pt x="3834588" y="26010"/>
                </a:cubicBezTo>
                <a:cubicBezTo>
                  <a:pt x="3733248" y="-7243"/>
                  <a:pt x="3323374" y="-47495"/>
                  <a:pt x="3097416" y="26010"/>
                </a:cubicBezTo>
                <a:cubicBezTo>
                  <a:pt x="2916896" y="53386"/>
                  <a:pt x="2509123" y="25826"/>
                  <a:pt x="2360244" y="26010"/>
                </a:cubicBezTo>
                <a:cubicBezTo>
                  <a:pt x="2187936" y="73679"/>
                  <a:pt x="2074814" y="-13197"/>
                  <a:pt x="1849397" y="26010"/>
                </a:cubicBezTo>
                <a:cubicBezTo>
                  <a:pt x="1642909" y="40740"/>
                  <a:pt x="1369365" y="46757"/>
                  <a:pt x="1157489" y="26010"/>
                </a:cubicBezTo>
                <a:cubicBezTo>
                  <a:pt x="941038" y="46161"/>
                  <a:pt x="730876" y="-1127"/>
                  <a:pt x="556112" y="26010"/>
                </a:cubicBezTo>
                <a:cubicBezTo>
                  <a:pt x="387960" y="84361"/>
                  <a:pt x="143705" y="-16605"/>
                  <a:pt x="0" y="26010"/>
                </a:cubicBezTo>
                <a:cubicBezTo>
                  <a:pt x="824" y="19321"/>
                  <a:pt x="-2601" y="8699"/>
                  <a:pt x="0" y="0"/>
                </a:cubicBezTo>
                <a:close/>
              </a:path>
              <a:path w="4526495" h="26010" fill="none" stroke="0" extrusionOk="0">
                <a:moveTo>
                  <a:pt x="0" y="0"/>
                </a:moveTo>
                <a:cubicBezTo>
                  <a:pt x="173382" y="20809"/>
                  <a:pt x="386814" y="-1139"/>
                  <a:pt x="510847" y="0"/>
                </a:cubicBezTo>
                <a:cubicBezTo>
                  <a:pt x="607733" y="-16237"/>
                  <a:pt x="783802" y="27449"/>
                  <a:pt x="1021695" y="0"/>
                </a:cubicBezTo>
                <a:cubicBezTo>
                  <a:pt x="1253320" y="-23858"/>
                  <a:pt x="1467232" y="-4277"/>
                  <a:pt x="1623072" y="0"/>
                </a:cubicBezTo>
                <a:cubicBezTo>
                  <a:pt x="1785789" y="34878"/>
                  <a:pt x="2232906" y="-8888"/>
                  <a:pt x="2360244" y="0"/>
                </a:cubicBezTo>
                <a:cubicBezTo>
                  <a:pt x="2525242" y="28214"/>
                  <a:pt x="2710762" y="-47889"/>
                  <a:pt x="2916356" y="0"/>
                </a:cubicBezTo>
                <a:cubicBezTo>
                  <a:pt x="3109804" y="-23237"/>
                  <a:pt x="3325275" y="-1709"/>
                  <a:pt x="3472468" y="0"/>
                </a:cubicBezTo>
                <a:cubicBezTo>
                  <a:pt x="3619400" y="28861"/>
                  <a:pt x="4264298" y="-21034"/>
                  <a:pt x="4526495" y="0"/>
                </a:cubicBezTo>
                <a:cubicBezTo>
                  <a:pt x="4526276" y="8433"/>
                  <a:pt x="4526063" y="12787"/>
                  <a:pt x="4526495" y="26010"/>
                </a:cubicBezTo>
                <a:cubicBezTo>
                  <a:pt x="4249626" y="-149"/>
                  <a:pt x="4113416" y="12603"/>
                  <a:pt x="3834588" y="26010"/>
                </a:cubicBezTo>
                <a:cubicBezTo>
                  <a:pt x="3548568" y="19669"/>
                  <a:pt x="3472514" y="25391"/>
                  <a:pt x="3278476" y="26010"/>
                </a:cubicBezTo>
                <a:cubicBezTo>
                  <a:pt x="3061469" y="32145"/>
                  <a:pt x="2854979" y="52526"/>
                  <a:pt x="2722363" y="26010"/>
                </a:cubicBezTo>
                <a:cubicBezTo>
                  <a:pt x="2434298" y="19361"/>
                  <a:pt x="2301695" y="2788"/>
                  <a:pt x="2030456" y="26010"/>
                </a:cubicBezTo>
                <a:cubicBezTo>
                  <a:pt x="1730858" y="55628"/>
                  <a:pt x="1645771" y="51547"/>
                  <a:pt x="1293284" y="26010"/>
                </a:cubicBezTo>
                <a:cubicBezTo>
                  <a:pt x="943400" y="17837"/>
                  <a:pt x="936288" y="31929"/>
                  <a:pt x="782437" y="26010"/>
                </a:cubicBezTo>
                <a:cubicBezTo>
                  <a:pt x="678831" y="13822"/>
                  <a:pt x="368352" y="-12715"/>
                  <a:pt x="0" y="26010"/>
                </a:cubicBezTo>
                <a:cubicBezTo>
                  <a:pt x="-467" y="17969"/>
                  <a:pt x="-631" y="91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526495"/>
                      <a:gd name="connsiteY0" fmla="*/ 0 h 26010"/>
                      <a:gd name="connsiteX1" fmla="*/ 510847 w 4526495"/>
                      <a:gd name="connsiteY1" fmla="*/ 0 h 26010"/>
                      <a:gd name="connsiteX2" fmla="*/ 1021695 w 4526495"/>
                      <a:gd name="connsiteY2" fmla="*/ 0 h 26010"/>
                      <a:gd name="connsiteX3" fmla="*/ 1623072 w 4526495"/>
                      <a:gd name="connsiteY3" fmla="*/ 0 h 26010"/>
                      <a:gd name="connsiteX4" fmla="*/ 2360244 w 4526495"/>
                      <a:gd name="connsiteY4" fmla="*/ 0 h 26010"/>
                      <a:gd name="connsiteX5" fmla="*/ 2916356 w 4526495"/>
                      <a:gd name="connsiteY5" fmla="*/ 0 h 26010"/>
                      <a:gd name="connsiteX6" fmla="*/ 3472468 w 4526495"/>
                      <a:gd name="connsiteY6" fmla="*/ 0 h 26010"/>
                      <a:gd name="connsiteX7" fmla="*/ 4526495 w 4526495"/>
                      <a:gd name="connsiteY7" fmla="*/ 0 h 26010"/>
                      <a:gd name="connsiteX8" fmla="*/ 4526495 w 4526495"/>
                      <a:gd name="connsiteY8" fmla="*/ 26010 h 26010"/>
                      <a:gd name="connsiteX9" fmla="*/ 3834588 w 4526495"/>
                      <a:gd name="connsiteY9" fmla="*/ 26010 h 26010"/>
                      <a:gd name="connsiteX10" fmla="*/ 3278476 w 4526495"/>
                      <a:gd name="connsiteY10" fmla="*/ 26010 h 26010"/>
                      <a:gd name="connsiteX11" fmla="*/ 2722363 w 4526495"/>
                      <a:gd name="connsiteY11" fmla="*/ 26010 h 26010"/>
                      <a:gd name="connsiteX12" fmla="*/ 2030456 w 4526495"/>
                      <a:gd name="connsiteY12" fmla="*/ 26010 h 26010"/>
                      <a:gd name="connsiteX13" fmla="*/ 1293284 w 4526495"/>
                      <a:gd name="connsiteY13" fmla="*/ 26010 h 26010"/>
                      <a:gd name="connsiteX14" fmla="*/ 782437 w 4526495"/>
                      <a:gd name="connsiteY14" fmla="*/ 26010 h 26010"/>
                      <a:gd name="connsiteX15" fmla="*/ 0 w 4526495"/>
                      <a:gd name="connsiteY15" fmla="*/ 26010 h 26010"/>
                      <a:gd name="connsiteX16" fmla="*/ 0 w 4526495"/>
                      <a:gd name="connsiteY16" fmla="*/ 0 h 26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526495" h="26010" fill="none" extrusionOk="0">
                        <a:moveTo>
                          <a:pt x="0" y="0"/>
                        </a:moveTo>
                        <a:cubicBezTo>
                          <a:pt x="191615" y="12424"/>
                          <a:pt x="400933" y="15168"/>
                          <a:pt x="510847" y="0"/>
                        </a:cubicBezTo>
                        <a:cubicBezTo>
                          <a:pt x="620761" y="-15168"/>
                          <a:pt x="793894" y="21866"/>
                          <a:pt x="1021695" y="0"/>
                        </a:cubicBezTo>
                        <a:cubicBezTo>
                          <a:pt x="1249496" y="-21866"/>
                          <a:pt x="1486470" y="-14157"/>
                          <a:pt x="1623072" y="0"/>
                        </a:cubicBezTo>
                        <a:cubicBezTo>
                          <a:pt x="1759674" y="14157"/>
                          <a:pt x="2207510" y="-22127"/>
                          <a:pt x="2360244" y="0"/>
                        </a:cubicBezTo>
                        <a:cubicBezTo>
                          <a:pt x="2512978" y="22127"/>
                          <a:pt x="2713508" y="-3058"/>
                          <a:pt x="2916356" y="0"/>
                        </a:cubicBezTo>
                        <a:cubicBezTo>
                          <a:pt x="3119204" y="3058"/>
                          <a:pt x="3338586" y="-25574"/>
                          <a:pt x="3472468" y="0"/>
                        </a:cubicBezTo>
                        <a:cubicBezTo>
                          <a:pt x="3606350" y="25574"/>
                          <a:pt x="4308748" y="-7563"/>
                          <a:pt x="4526495" y="0"/>
                        </a:cubicBezTo>
                        <a:cubicBezTo>
                          <a:pt x="4526472" y="8768"/>
                          <a:pt x="4525929" y="13169"/>
                          <a:pt x="4526495" y="26010"/>
                        </a:cubicBezTo>
                        <a:cubicBezTo>
                          <a:pt x="4240726" y="14291"/>
                          <a:pt x="4118508" y="16596"/>
                          <a:pt x="3834588" y="26010"/>
                        </a:cubicBezTo>
                        <a:cubicBezTo>
                          <a:pt x="3550668" y="35424"/>
                          <a:pt x="3469094" y="26337"/>
                          <a:pt x="3278476" y="26010"/>
                        </a:cubicBezTo>
                        <a:cubicBezTo>
                          <a:pt x="3087858" y="25683"/>
                          <a:pt x="2998614" y="24916"/>
                          <a:pt x="2722363" y="26010"/>
                        </a:cubicBezTo>
                        <a:cubicBezTo>
                          <a:pt x="2446112" y="27104"/>
                          <a:pt x="2328452" y="-1734"/>
                          <a:pt x="2030456" y="26010"/>
                        </a:cubicBezTo>
                        <a:cubicBezTo>
                          <a:pt x="1732460" y="53754"/>
                          <a:pt x="1646339" y="33446"/>
                          <a:pt x="1293284" y="26010"/>
                        </a:cubicBezTo>
                        <a:cubicBezTo>
                          <a:pt x="940229" y="18574"/>
                          <a:pt x="938192" y="31686"/>
                          <a:pt x="782437" y="26010"/>
                        </a:cubicBezTo>
                        <a:cubicBezTo>
                          <a:pt x="626682" y="20334"/>
                          <a:pt x="323645" y="40"/>
                          <a:pt x="0" y="26010"/>
                        </a:cubicBezTo>
                        <a:cubicBezTo>
                          <a:pt x="494" y="16530"/>
                          <a:pt x="-1130" y="9777"/>
                          <a:pt x="0" y="0"/>
                        </a:cubicBezTo>
                        <a:close/>
                      </a:path>
                      <a:path w="4526495" h="26010" stroke="0" extrusionOk="0">
                        <a:moveTo>
                          <a:pt x="0" y="0"/>
                        </a:moveTo>
                        <a:cubicBezTo>
                          <a:pt x="276818" y="7941"/>
                          <a:pt x="420681" y="-14696"/>
                          <a:pt x="556112" y="0"/>
                        </a:cubicBezTo>
                        <a:cubicBezTo>
                          <a:pt x="691543" y="14696"/>
                          <a:pt x="903918" y="19354"/>
                          <a:pt x="1066960" y="0"/>
                        </a:cubicBezTo>
                        <a:cubicBezTo>
                          <a:pt x="1230002" y="-19354"/>
                          <a:pt x="1385763" y="-7867"/>
                          <a:pt x="1623072" y="0"/>
                        </a:cubicBezTo>
                        <a:cubicBezTo>
                          <a:pt x="1860381" y="7867"/>
                          <a:pt x="2120483" y="12778"/>
                          <a:pt x="2269714" y="0"/>
                        </a:cubicBezTo>
                        <a:cubicBezTo>
                          <a:pt x="2418945" y="-12778"/>
                          <a:pt x="2798494" y="-20338"/>
                          <a:pt x="2961621" y="0"/>
                        </a:cubicBezTo>
                        <a:cubicBezTo>
                          <a:pt x="3124748" y="20338"/>
                          <a:pt x="3449356" y="34348"/>
                          <a:pt x="3698793" y="0"/>
                        </a:cubicBezTo>
                        <a:cubicBezTo>
                          <a:pt x="3948230" y="-34348"/>
                          <a:pt x="4181749" y="11685"/>
                          <a:pt x="4526495" y="0"/>
                        </a:cubicBezTo>
                        <a:cubicBezTo>
                          <a:pt x="4526639" y="8007"/>
                          <a:pt x="4525913" y="15867"/>
                          <a:pt x="4526495" y="26010"/>
                        </a:cubicBezTo>
                        <a:cubicBezTo>
                          <a:pt x="4382318" y="24645"/>
                          <a:pt x="3977483" y="48164"/>
                          <a:pt x="3834588" y="26010"/>
                        </a:cubicBezTo>
                        <a:cubicBezTo>
                          <a:pt x="3691693" y="3856"/>
                          <a:pt x="3296161" y="-6050"/>
                          <a:pt x="3097416" y="26010"/>
                        </a:cubicBezTo>
                        <a:cubicBezTo>
                          <a:pt x="2898671" y="58070"/>
                          <a:pt x="2531759" y="9653"/>
                          <a:pt x="2360244" y="26010"/>
                        </a:cubicBezTo>
                        <a:cubicBezTo>
                          <a:pt x="2188729" y="42367"/>
                          <a:pt x="2064184" y="10011"/>
                          <a:pt x="1849397" y="26010"/>
                        </a:cubicBezTo>
                        <a:cubicBezTo>
                          <a:pt x="1634610" y="42009"/>
                          <a:pt x="1362964" y="37247"/>
                          <a:pt x="1157489" y="26010"/>
                        </a:cubicBezTo>
                        <a:cubicBezTo>
                          <a:pt x="952014" y="14773"/>
                          <a:pt x="739583" y="-4022"/>
                          <a:pt x="556112" y="26010"/>
                        </a:cubicBezTo>
                        <a:cubicBezTo>
                          <a:pt x="372641" y="56042"/>
                          <a:pt x="167676" y="3301"/>
                          <a:pt x="0" y="26010"/>
                        </a:cubicBezTo>
                        <a:cubicBezTo>
                          <a:pt x="643" y="19183"/>
                          <a:pt x="-772" y="97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9B46B-4A28-B64B-A083-5064781F9647}"/>
              </a:ext>
            </a:extLst>
          </p:cNvPr>
          <p:cNvSpPr txBox="1"/>
          <p:nvPr/>
        </p:nvSpPr>
        <p:spPr>
          <a:xfrm>
            <a:off x="5650946" y="3849420"/>
            <a:ext cx="6667850" cy="49548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rmAutofit fontScale="92500" lnSpcReduction="10000"/>
          </a:bodyPr>
          <a:lstStyle/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Turning on a light</a:t>
            </a:r>
          </a:p>
          <a:p>
            <a:pPr marR="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Turning on one set of lights for 30 seconds, another for 5 seconds, and another for 30 seconds</a:t>
            </a:r>
          </a:p>
          <a:p>
            <a:pPr marR="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BDC93-A99C-C34C-B2D6-37BC4AA2A335}"/>
              </a:ext>
            </a:extLst>
          </p:cNvPr>
          <p:cNvSpPr txBox="1"/>
          <p:nvPr/>
        </p:nvSpPr>
        <p:spPr>
          <a:xfrm>
            <a:off x="-2292503" y="9123905"/>
            <a:ext cx="879327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800"/>
              <a:t>https://flickr.com/photos/grendelkhan/</a:t>
            </a:r>
          </a:p>
        </p:txBody>
      </p:sp>
    </p:spTree>
    <p:extLst>
      <p:ext uri="{BB962C8B-B14F-4D97-AF65-F5344CB8AC3E}">
        <p14:creationId xmlns:p14="http://schemas.microsoft.com/office/powerpoint/2010/main" val="322007692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imple Input/Kinetic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Simple Input/Kinetic Output</a:t>
            </a:r>
          </a:p>
        </p:txBody>
      </p:sp>
      <p:pic>
        <p:nvPicPr>
          <p:cNvPr id="260" name="power.jpg" descr="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665" y="3399039"/>
            <a:ext cx="4433281" cy="295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dimmer.jpg" descr="dim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96" y="3285197"/>
            <a:ext cx="4774808" cy="318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DC-Motor.gif" descr="DC-Moto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92105" y="2884666"/>
            <a:ext cx="5650660" cy="318320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ext"/>
          <p:cNvSpPr txBox="1"/>
          <p:nvPr/>
        </p:nvSpPr>
        <p:spPr>
          <a:xfrm>
            <a:off x="6038570" y="469900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64" name="Connect LEGO axle and gear to motor!"/>
          <p:cNvSpPr txBox="1"/>
          <p:nvPr/>
        </p:nvSpPr>
        <p:spPr>
          <a:xfrm>
            <a:off x="2443149" y="7683500"/>
            <a:ext cx="81185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Connect LEGO axle and gear to motor!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imple Input/Kinetic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Simple Input/Kinetic Output</a:t>
            </a:r>
          </a:p>
        </p:txBody>
      </p:sp>
      <p:pic>
        <p:nvPicPr>
          <p:cNvPr id="267" name="power.jpg" descr="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665" y="3399039"/>
            <a:ext cx="4433281" cy="295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dimmer.jpg" descr="dim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96" y="3285197"/>
            <a:ext cx="4774808" cy="318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DC-Motor.gif" descr="DC-Motor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92105" y="2884666"/>
            <a:ext cx="5650660" cy="318320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xt"/>
          <p:cNvSpPr txBox="1"/>
          <p:nvPr/>
        </p:nvSpPr>
        <p:spPr>
          <a:xfrm>
            <a:off x="6038570" y="469900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271" name="Connect LEGO axle and gear to motor!"/>
          <p:cNvSpPr txBox="1"/>
          <p:nvPr/>
        </p:nvSpPr>
        <p:spPr>
          <a:xfrm>
            <a:off x="2443149" y="6349038"/>
            <a:ext cx="81185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Connect LEGO axle and gear to motor!</a:t>
            </a:r>
          </a:p>
        </p:txBody>
      </p:sp>
      <p:pic>
        <p:nvPicPr>
          <p:cNvPr id="272" name="branch.jpg" descr="bran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767" y="6983839"/>
            <a:ext cx="4774808" cy="318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wire.jpg" descr="wi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372" y="7097681"/>
            <a:ext cx="4433284" cy="295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arduino_withlogo.jpg" descr="arduino_withlogo.jpg"/>
          <p:cNvPicPr>
            <a:picLocks noChangeAspect="1"/>
          </p:cNvPicPr>
          <p:nvPr/>
        </p:nvPicPr>
        <p:blipFill>
          <a:blip r:embed="rId2"/>
          <a:srcRect r="2285" b="28729"/>
          <a:stretch>
            <a:fillRect/>
          </a:stretch>
        </p:blipFill>
        <p:spPr>
          <a:xfrm rot="5400000">
            <a:off x="-395784" y="3168650"/>
            <a:ext cx="7391401" cy="359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277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278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3"/>
              </a:rPr>
              <a:t>https://www.arduino.cc/en/Main/Products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rduino_withlogo.jpg" descr="arduino_withlogo.jpg"/>
          <p:cNvPicPr>
            <a:picLocks noChangeAspect="1"/>
          </p:cNvPicPr>
          <p:nvPr/>
        </p:nvPicPr>
        <p:blipFill>
          <a:blip r:embed="rId2"/>
          <a:srcRect l="13263" t="28709" r="13870" b="28729"/>
          <a:stretch>
            <a:fillRect/>
          </a:stretch>
        </p:blipFill>
        <p:spPr>
          <a:xfrm rot="5400000">
            <a:off x="3022599" y="4413250"/>
            <a:ext cx="5511801" cy="21463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282" name="d0"/>
          <p:cNvSpPr txBox="1"/>
          <p:nvPr/>
        </p:nvSpPr>
        <p:spPr>
          <a:xfrm>
            <a:off x="3689273" y="3321050"/>
            <a:ext cx="647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d0</a:t>
            </a:r>
          </a:p>
        </p:txBody>
      </p:sp>
      <p:sp>
        <p:nvSpPr>
          <p:cNvPr id="283" name="a0"/>
          <p:cNvSpPr txBox="1"/>
          <p:nvPr/>
        </p:nvSpPr>
        <p:spPr>
          <a:xfrm>
            <a:off x="3701846" y="5099050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a0</a:t>
            </a:r>
          </a:p>
        </p:txBody>
      </p:sp>
      <p:sp>
        <p:nvSpPr>
          <p:cNvPr id="284" name="a1"/>
          <p:cNvSpPr txBox="1"/>
          <p:nvPr/>
        </p:nvSpPr>
        <p:spPr>
          <a:xfrm>
            <a:off x="3701846" y="7016750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a1</a:t>
            </a:r>
          </a:p>
        </p:txBody>
      </p:sp>
      <p:sp>
        <p:nvSpPr>
          <p:cNvPr id="285" name="d1"/>
          <p:cNvSpPr txBox="1"/>
          <p:nvPr/>
        </p:nvSpPr>
        <p:spPr>
          <a:xfrm>
            <a:off x="7372273" y="3321050"/>
            <a:ext cx="647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d1</a:t>
            </a:r>
          </a:p>
        </p:txBody>
      </p:sp>
      <p:sp>
        <p:nvSpPr>
          <p:cNvPr id="286" name="d5"/>
          <p:cNvSpPr txBox="1"/>
          <p:nvPr/>
        </p:nvSpPr>
        <p:spPr>
          <a:xfrm>
            <a:off x="7372273" y="5099050"/>
            <a:ext cx="647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d5</a:t>
            </a:r>
          </a:p>
        </p:txBody>
      </p:sp>
      <p:sp>
        <p:nvSpPr>
          <p:cNvPr id="287" name="d9"/>
          <p:cNvSpPr txBox="1"/>
          <p:nvPr/>
        </p:nvSpPr>
        <p:spPr>
          <a:xfrm>
            <a:off x="7372273" y="7016750"/>
            <a:ext cx="6478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d9</a:t>
            </a:r>
          </a:p>
        </p:txBody>
      </p:sp>
      <p:sp>
        <p:nvSpPr>
          <p:cNvPr id="288" name="Inputs"/>
          <p:cNvSpPr txBox="1"/>
          <p:nvPr/>
        </p:nvSpPr>
        <p:spPr>
          <a:xfrm>
            <a:off x="895070" y="5099050"/>
            <a:ext cx="13848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Inputs</a:t>
            </a:r>
          </a:p>
        </p:txBody>
      </p:sp>
      <p:sp>
        <p:nvSpPr>
          <p:cNvPr id="289" name="Outputs"/>
          <p:cNvSpPr txBox="1"/>
          <p:nvPr/>
        </p:nvSpPr>
        <p:spPr>
          <a:xfrm>
            <a:off x="9251619" y="5099050"/>
            <a:ext cx="17405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Outputs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374573" y="2593312"/>
            <a:ext cx="4330854" cy="5511801"/>
            <a:chOff x="0" y="0"/>
            <a:chExt cx="4330852" cy="5511800"/>
          </a:xfrm>
        </p:grpSpPr>
        <p:pic>
          <p:nvPicPr>
            <p:cNvPr id="292" name="arduino_withlogo.jpg" descr="arduino_withlogo.jpg"/>
            <p:cNvPicPr>
              <a:picLocks noChangeAspect="1"/>
            </p:cNvPicPr>
            <p:nvPr/>
          </p:nvPicPr>
          <p:blipFill>
            <a:blip r:embed="rId2"/>
            <a:srcRect l="13263" t="28709" r="13870" b="28729"/>
            <a:stretch>
              <a:fillRect/>
            </a:stretch>
          </p:blipFill>
          <p:spPr>
            <a:xfrm rot="5400000">
              <a:off x="-666674" y="1682749"/>
              <a:ext cx="5511801" cy="214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" name="d0"/>
            <p:cNvSpPr txBox="1"/>
            <p:nvPr/>
          </p:nvSpPr>
          <p:spPr>
            <a:xfrm>
              <a:off x="-1" y="590549"/>
              <a:ext cx="64785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d0</a:t>
              </a:r>
            </a:p>
          </p:txBody>
        </p:sp>
        <p:sp>
          <p:nvSpPr>
            <p:cNvPr id="294" name="a0"/>
            <p:cNvSpPr txBox="1"/>
            <p:nvPr/>
          </p:nvSpPr>
          <p:spPr>
            <a:xfrm>
              <a:off x="12572" y="2368549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a0</a:t>
              </a:r>
            </a:p>
          </p:txBody>
        </p:sp>
        <p:sp>
          <p:nvSpPr>
            <p:cNvPr id="295" name="a1"/>
            <p:cNvSpPr txBox="1"/>
            <p:nvPr/>
          </p:nvSpPr>
          <p:spPr>
            <a:xfrm>
              <a:off x="12572" y="4286250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a1</a:t>
              </a:r>
            </a:p>
          </p:txBody>
        </p:sp>
        <p:sp>
          <p:nvSpPr>
            <p:cNvPr id="296" name="d1"/>
            <p:cNvSpPr txBox="1"/>
            <p:nvPr/>
          </p:nvSpPr>
          <p:spPr>
            <a:xfrm>
              <a:off x="3683000" y="590549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d1</a:t>
              </a:r>
            </a:p>
          </p:txBody>
        </p:sp>
        <p:sp>
          <p:nvSpPr>
            <p:cNvPr id="297" name="d5"/>
            <p:cNvSpPr txBox="1"/>
            <p:nvPr/>
          </p:nvSpPr>
          <p:spPr>
            <a:xfrm>
              <a:off x="3683000" y="2368549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d5</a:t>
              </a:r>
            </a:p>
          </p:txBody>
        </p:sp>
        <p:sp>
          <p:nvSpPr>
            <p:cNvPr id="298" name="d9"/>
            <p:cNvSpPr txBox="1"/>
            <p:nvPr/>
          </p:nvSpPr>
          <p:spPr>
            <a:xfrm>
              <a:off x="3683000" y="4286250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d9</a:t>
              </a:r>
            </a:p>
          </p:txBody>
        </p:sp>
      </p:grp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grpSp>
        <p:nvGrpSpPr>
          <p:cNvPr id="309" name="Group"/>
          <p:cNvGrpSpPr/>
          <p:nvPr/>
        </p:nvGrpSpPr>
        <p:grpSpPr>
          <a:xfrm>
            <a:off x="374573" y="2593312"/>
            <a:ext cx="4330854" cy="5511801"/>
            <a:chOff x="0" y="0"/>
            <a:chExt cx="4330852" cy="5511800"/>
          </a:xfrm>
        </p:grpSpPr>
        <p:pic>
          <p:nvPicPr>
            <p:cNvPr id="302" name="arduino_withlogo.jpg" descr="arduino_withlogo.jpg"/>
            <p:cNvPicPr>
              <a:picLocks noChangeAspect="1"/>
            </p:cNvPicPr>
            <p:nvPr/>
          </p:nvPicPr>
          <p:blipFill>
            <a:blip r:embed="rId2"/>
            <a:srcRect l="13263" t="28709" r="13870" b="28729"/>
            <a:stretch>
              <a:fillRect/>
            </a:stretch>
          </p:blipFill>
          <p:spPr>
            <a:xfrm rot="5400000">
              <a:off x="-666674" y="1682749"/>
              <a:ext cx="5511801" cy="214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d0"/>
            <p:cNvSpPr txBox="1"/>
            <p:nvPr/>
          </p:nvSpPr>
          <p:spPr>
            <a:xfrm>
              <a:off x="-1" y="590549"/>
              <a:ext cx="64785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d0</a:t>
              </a:r>
            </a:p>
          </p:txBody>
        </p:sp>
        <p:sp>
          <p:nvSpPr>
            <p:cNvPr id="304" name="a0"/>
            <p:cNvSpPr txBox="1"/>
            <p:nvPr/>
          </p:nvSpPr>
          <p:spPr>
            <a:xfrm>
              <a:off x="12572" y="2368549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a0</a:t>
              </a:r>
            </a:p>
          </p:txBody>
        </p:sp>
        <p:sp>
          <p:nvSpPr>
            <p:cNvPr id="305" name="a1"/>
            <p:cNvSpPr txBox="1"/>
            <p:nvPr/>
          </p:nvSpPr>
          <p:spPr>
            <a:xfrm>
              <a:off x="12572" y="4286250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a1</a:t>
              </a:r>
            </a:p>
          </p:txBody>
        </p:sp>
        <p:sp>
          <p:nvSpPr>
            <p:cNvPr id="306" name="d1"/>
            <p:cNvSpPr txBox="1"/>
            <p:nvPr/>
          </p:nvSpPr>
          <p:spPr>
            <a:xfrm>
              <a:off x="3683000" y="590549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d1</a:t>
              </a:r>
            </a:p>
          </p:txBody>
        </p:sp>
        <p:sp>
          <p:nvSpPr>
            <p:cNvPr id="307" name="d5"/>
            <p:cNvSpPr txBox="1"/>
            <p:nvPr/>
          </p:nvSpPr>
          <p:spPr>
            <a:xfrm>
              <a:off x="3683000" y="2368549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d5</a:t>
              </a:r>
            </a:p>
          </p:txBody>
        </p:sp>
        <p:sp>
          <p:nvSpPr>
            <p:cNvPr id="308" name="d9"/>
            <p:cNvSpPr txBox="1"/>
            <p:nvPr/>
          </p:nvSpPr>
          <p:spPr>
            <a:xfrm>
              <a:off x="3683000" y="4286250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d9</a:t>
              </a:r>
            </a:p>
          </p:txBody>
        </p:sp>
      </p:grpSp>
      <p:pic>
        <p:nvPicPr>
          <p:cNvPr id="310" name="99ec4d5d709b89d4.png" descr="99ec4d5d709b89d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444750"/>
            <a:ext cx="7697188" cy="5808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Arduino"/>
          <p:cNvSpPr txBox="1">
            <a:spLocks noGrp="1"/>
          </p:cNvSpPr>
          <p:nvPr>
            <p:ph type="title"/>
          </p:nvPr>
        </p:nvSpPr>
        <p:spPr>
          <a:xfrm>
            <a:off x="3302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grpSp>
        <p:nvGrpSpPr>
          <p:cNvPr id="320" name="Group"/>
          <p:cNvGrpSpPr/>
          <p:nvPr/>
        </p:nvGrpSpPr>
        <p:grpSpPr>
          <a:xfrm>
            <a:off x="374573" y="2593312"/>
            <a:ext cx="4330854" cy="5511801"/>
            <a:chOff x="0" y="0"/>
            <a:chExt cx="4330852" cy="5511800"/>
          </a:xfrm>
        </p:grpSpPr>
        <p:pic>
          <p:nvPicPr>
            <p:cNvPr id="313" name="arduino_withlogo.jpg" descr="arduino_withlogo.jpg"/>
            <p:cNvPicPr>
              <a:picLocks noChangeAspect="1"/>
            </p:cNvPicPr>
            <p:nvPr/>
          </p:nvPicPr>
          <p:blipFill>
            <a:blip r:embed="rId2"/>
            <a:srcRect l="13263" t="28709" r="13870" b="28729"/>
            <a:stretch>
              <a:fillRect/>
            </a:stretch>
          </p:blipFill>
          <p:spPr>
            <a:xfrm rot="5400000">
              <a:off x="-666674" y="1682749"/>
              <a:ext cx="5511801" cy="2146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d0"/>
            <p:cNvSpPr txBox="1"/>
            <p:nvPr/>
          </p:nvSpPr>
          <p:spPr>
            <a:xfrm>
              <a:off x="-1" y="590549"/>
              <a:ext cx="64785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d0</a:t>
              </a:r>
            </a:p>
          </p:txBody>
        </p:sp>
        <p:sp>
          <p:nvSpPr>
            <p:cNvPr id="315" name="a0"/>
            <p:cNvSpPr txBox="1"/>
            <p:nvPr/>
          </p:nvSpPr>
          <p:spPr>
            <a:xfrm>
              <a:off x="12572" y="2368549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a0</a:t>
              </a:r>
            </a:p>
          </p:txBody>
        </p:sp>
        <p:sp>
          <p:nvSpPr>
            <p:cNvPr id="316" name="a1"/>
            <p:cNvSpPr txBox="1"/>
            <p:nvPr/>
          </p:nvSpPr>
          <p:spPr>
            <a:xfrm>
              <a:off x="12572" y="4286250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a1</a:t>
              </a:r>
            </a:p>
          </p:txBody>
        </p:sp>
        <p:sp>
          <p:nvSpPr>
            <p:cNvPr id="317" name="d1"/>
            <p:cNvSpPr txBox="1"/>
            <p:nvPr/>
          </p:nvSpPr>
          <p:spPr>
            <a:xfrm>
              <a:off x="3683000" y="590549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d1</a:t>
              </a:r>
            </a:p>
          </p:txBody>
        </p:sp>
        <p:sp>
          <p:nvSpPr>
            <p:cNvPr id="318" name="d5"/>
            <p:cNvSpPr txBox="1"/>
            <p:nvPr/>
          </p:nvSpPr>
          <p:spPr>
            <a:xfrm>
              <a:off x="3683000" y="2368549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d5</a:t>
              </a:r>
            </a:p>
          </p:txBody>
        </p:sp>
        <p:sp>
          <p:nvSpPr>
            <p:cNvPr id="319" name="d9"/>
            <p:cNvSpPr txBox="1"/>
            <p:nvPr/>
          </p:nvSpPr>
          <p:spPr>
            <a:xfrm>
              <a:off x="3683000" y="4286250"/>
              <a:ext cx="64785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d9</a:t>
              </a:r>
            </a:p>
          </p:txBody>
        </p:sp>
      </p:grpSp>
      <p:sp>
        <p:nvSpPr>
          <p:cNvPr id="321" name="/*…"/>
          <p:cNvSpPr txBox="1"/>
          <p:nvPr/>
        </p:nvSpPr>
        <p:spPr>
          <a:xfrm>
            <a:off x="4758093" y="2019299"/>
            <a:ext cx="7235330" cy="746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/>
            </a:pPr>
            <a:r>
              <a:t>/*</a:t>
            </a:r>
          </a:p>
          <a:p>
            <a:pPr algn="l">
              <a:defRPr sz="1700"/>
            </a:pPr>
            <a:r>
              <a:t>  Blink</a:t>
            </a:r>
          </a:p>
          <a:p>
            <a:pPr algn="l">
              <a:defRPr sz="1700"/>
            </a:pPr>
            <a:r>
              <a:t>  Turns on an LED on for one second, then off for one second, repeatedly.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  Most Arduinos have an on-board LED you can control. On the Uno and</a:t>
            </a:r>
          </a:p>
          <a:p>
            <a:pPr algn="l">
              <a:defRPr sz="1700"/>
            </a:pPr>
            <a:r>
              <a:t>  Leonardo, it is attached to digital pin 13. If you're unsure what</a:t>
            </a:r>
          </a:p>
          <a:p>
            <a:pPr algn="l">
              <a:defRPr sz="1700"/>
            </a:pPr>
            <a:r>
              <a:t>  pin the on-board LED is connected to on your Arduino model, check</a:t>
            </a:r>
          </a:p>
          <a:p>
            <a:pPr algn="l">
              <a:defRPr sz="1700"/>
            </a:pPr>
            <a:r>
              <a:t>  the documentation at http://arduino.cc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  This example code is in the public domain.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  modified 8 May 2014</a:t>
            </a:r>
          </a:p>
          <a:p>
            <a:pPr algn="l">
              <a:defRPr sz="1700"/>
            </a:pPr>
            <a:r>
              <a:t>  by Scott Fitzgerald</a:t>
            </a:r>
          </a:p>
          <a:p>
            <a:pPr algn="l">
              <a:defRPr sz="1700"/>
            </a:pPr>
            <a:r>
              <a:t> */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// the setup function runs once when you press reset or power the board</a:t>
            </a:r>
          </a:p>
          <a:p>
            <a:pPr algn="l">
              <a:defRPr sz="1700"/>
            </a:pPr>
            <a:r>
              <a:t>void setup() {</a:t>
            </a:r>
          </a:p>
          <a:p>
            <a:pPr algn="l">
              <a:defRPr sz="1700"/>
            </a:pPr>
            <a:r>
              <a:t>  // initialize digital pin 13 as an output.</a:t>
            </a:r>
          </a:p>
          <a:p>
            <a:pPr algn="l">
              <a:defRPr sz="1700"/>
            </a:pPr>
            <a:r>
              <a:t>  pinMode(5, OUTPUT);</a:t>
            </a:r>
          </a:p>
          <a:p>
            <a:pPr algn="l">
              <a:defRPr sz="1700"/>
            </a:pPr>
            <a:r>
              <a:t>}</a:t>
            </a:r>
          </a:p>
          <a:p>
            <a:pPr algn="l">
              <a:defRPr sz="1700"/>
            </a:pPr>
            <a:endParaRPr/>
          </a:p>
          <a:p>
            <a:pPr algn="l">
              <a:defRPr sz="1700"/>
            </a:pPr>
            <a:r>
              <a:t>// the loop function runs over and over again forever</a:t>
            </a:r>
          </a:p>
          <a:p>
            <a:pPr algn="l">
              <a:defRPr sz="1700"/>
            </a:pPr>
            <a:r>
              <a:t>void loop() {</a:t>
            </a:r>
          </a:p>
          <a:p>
            <a:pPr algn="l">
              <a:defRPr sz="1700"/>
            </a:pPr>
            <a:r>
              <a:t>  digitalWrite(13, HIGH);   // turn the LED on (HIGH is the voltage level)</a:t>
            </a:r>
          </a:p>
          <a:p>
            <a:pPr algn="l">
              <a:defRPr sz="1700"/>
            </a:pPr>
            <a:r>
              <a:t>  delay(1000);              // wait for a second</a:t>
            </a:r>
          </a:p>
          <a:p>
            <a:pPr algn="l">
              <a:defRPr sz="1700"/>
            </a:pPr>
            <a:r>
              <a:t>  digitalWrite(13, LOW);    // turn the LED off by making the voltage LOW</a:t>
            </a:r>
          </a:p>
          <a:p>
            <a:pPr algn="l">
              <a:defRPr sz="1700"/>
            </a:pPr>
            <a:r>
              <a:t>  delay(1000);              // wait for a second</a:t>
            </a:r>
          </a:p>
          <a:p>
            <a:pPr algn="l">
              <a:defRPr sz="1700"/>
            </a:pPr>
            <a: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Design Challe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Challenge</a:t>
            </a:r>
          </a:p>
        </p:txBody>
      </p:sp>
      <p:sp>
        <p:nvSpPr>
          <p:cNvPr id="324" name="Create a new sketch that reads the light sensor to control the brightness of the L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Create a new sketch that reads the light sensor to control the brightness of the LED</a:t>
            </a:r>
          </a:p>
          <a:p>
            <a:r>
              <a:t>Swap out LED for Servo or Motor</a:t>
            </a:r>
          </a:p>
          <a:p>
            <a:r>
              <a:t>Add…………..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Resources</a:t>
            </a:r>
          </a:p>
        </p:txBody>
      </p:sp>
      <p:sp>
        <p:nvSpPr>
          <p:cNvPr id="327" name="http://littlebits.cc/arduino-sketch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defRPr sz="2900"/>
            </a:pPr>
            <a:r>
              <a:rPr u="sng">
                <a:hlinkClick r:id="rId2"/>
              </a:rPr>
              <a:t>http://littlebits.cc/arduino-sketches</a:t>
            </a:r>
          </a:p>
          <a:p>
            <a:pPr marL="444500" indent="-444500">
              <a:defRPr sz="2900"/>
            </a:pPr>
            <a:r>
              <a:rPr u="sng">
                <a:hlinkClick r:id="rId3"/>
              </a:rPr>
              <a:t>https://www.arduino.cc/en/Reference/HomePage</a:t>
            </a:r>
          </a:p>
          <a:p>
            <a:pPr marL="444500" indent="-444500">
              <a:defRPr sz="2900"/>
            </a:pPr>
            <a:r>
              <a:rPr u="sng">
                <a:hlinkClick r:id="rId4"/>
              </a:rPr>
              <a:t>https://www.lynda.com/Arduino-training-tutorials/2013-0.html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0407041" cy="97536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D99D-A78F-2646-99BD-0636E2F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32" y="1651609"/>
            <a:ext cx="4154723" cy="15995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Detecting something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3725" y="959104"/>
            <a:ext cx="104038" cy="58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93" y="3475171"/>
            <a:ext cx="3521050" cy="13005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9B46B-4A28-B64B-A083-5064781F9647}"/>
              </a:ext>
            </a:extLst>
          </p:cNvPr>
          <p:cNvSpPr txBox="1"/>
          <p:nvPr/>
        </p:nvSpPr>
        <p:spPr>
          <a:xfrm>
            <a:off x="453136" y="3860705"/>
            <a:ext cx="4154723" cy="4561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t">
            <a:normAutofit/>
          </a:bodyPr>
          <a:lstStyle/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Sensing temperature</a:t>
            </a:r>
          </a:p>
          <a:p>
            <a:pPr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BDC93-A99C-C34C-B2D6-37BC4AA2A335}"/>
              </a:ext>
            </a:extLst>
          </p:cNvPr>
          <p:cNvSpPr txBox="1"/>
          <p:nvPr/>
        </p:nvSpPr>
        <p:spPr>
          <a:xfrm>
            <a:off x="2105761" y="9180783"/>
            <a:ext cx="8793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/>
              <a:t>https://flickr.com/photos/renaissancechambara/</a:t>
            </a:r>
          </a:p>
        </p:txBody>
      </p:sp>
    </p:spTree>
    <p:extLst>
      <p:ext uri="{BB962C8B-B14F-4D97-AF65-F5344CB8AC3E}">
        <p14:creationId xmlns:p14="http://schemas.microsoft.com/office/powerpoint/2010/main" val="10900200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15C7053D-18BD-F943-A35B-901FF8272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9091" r="32529" b="-1"/>
          <a:stretch/>
        </p:blipFill>
        <p:spPr>
          <a:xfrm>
            <a:off x="3758387" y="10"/>
            <a:ext cx="9246413" cy="97535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0407041" cy="97536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D99D-A78F-2646-99BD-0636E2F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32" y="1651609"/>
            <a:ext cx="4154723" cy="15995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Detecting something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3725" y="959104"/>
            <a:ext cx="104038" cy="58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93" y="3475171"/>
            <a:ext cx="3521050" cy="13005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9B46B-4A28-B64B-A083-5064781F9647}"/>
              </a:ext>
            </a:extLst>
          </p:cNvPr>
          <p:cNvSpPr txBox="1"/>
          <p:nvPr/>
        </p:nvSpPr>
        <p:spPr>
          <a:xfrm>
            <a:off x="453136" y="3860705"/>
            <a:ext cx="4154723" cy="4561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t">
            <a:normAutofit/>
          </a:bodyPr>
          <a:lstStyle/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Sensing temperature</a:t>
            </a:r>
          </a:p>
          <a:p>
            <a:pPr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BDC93-A99C-C34C-B2D6-37BC4AA2A335}"/>
              </a:ext>
            </a:extLst>
          </p:cNvPr>
          <p:cNvSpPr txBox="1"/>
          <p:nvPr/>
        </p:nvSpPr>
        <p:spPr>
          <a:xfrm>
            <a:off x="2105761" y="9180783"/>
            <a:ext cx="8793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/>
              <a:t>https://flickr.com/photos/renaissancechambara/</a:t>
            </a:r>
          </a:p>
        </p:txBody>
      </p:sp>
    </p:spTree>
    <p:extLst>
      <p:ext uri="{BB962C8B-B14F-4D97-AF65-F5344CB8AC3E}">
        <p14:creationId xmlns:p14="http://schemas.microsoft.com/office/powerpoint/2010/main" val="12885119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D99D-A78F-2646-99BD-0636E2F2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462747"/>
            <a:ext cx="6220072" cy="27830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something happen based on what was detected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752" y="3679280"/>
            <a:ext cx="3706368" cy="26009"/>
          </a:xfrm>
          <a:custGeom>
            <a:avLst/>
            <a:gdLst>
              <a:gd name="connsiteX0" fmla="*/ 0 w 3706368"/>
              <a:gd name="connsiteY0" fmla="*/ 0 h 26009"/>
              <a:gd name="connsiteX1" fmla="*/ 617728 w 3706368"/>
              <a:gd name="connsiteY1" fmla="*/ 0 h 26009"/>
              <a:gd name="connsiteX2" fmla="*/ 1309583 w 3706368"/>
              <a:gd name="connsiteY2" fmla="*/ 0 h 26009"/>
              <a:gd name="connsiteX3" fmla="*/ 1853184 w 3706368"/>
              <a:gd name="connsiteY3" fmla="*/ 0 h 26009"/>
              <a:gd name="connsiteX4" fmla="*/ 2396785 w 3706368"/>
              <a:gd name="connsiteY4" fmla="*/ 0 h 26009"/>
              <a:gd name="connsiteX5" fmla="*/ 3051576 w 3706368"/>
              <a:gd name="connsiteY5" fmla="*/ 0 h 26009"/>
              <a:gd name="connsiteX6" fmla="*/ 3706368 w 3706368"/>
              <a:gd name="connsiteY6" fmla="*/ 0 h 26009"/>
              <a:gd name="connsiteX7" fmla="*/ 3706368 w 3706368"/>
              <a:gd name="connsiteY7" fmla="*/ 26009 h 26009"/>
              <a:gd name="connsiteX8" fmla="*/ 3014513 w 3706368"/>
              <a:gd name="connsiteY8" fmla="*/ 26009 h 26009"/>
              <a:gd name="connsiteX9" fmla="*/ 2359721 w 3706368"/>
              <a:gd name="connsiteY9" fmla="*/ 26009 h 26009"/>
              <a:gd name="connsiteX10" fmla="*/ 1741993 w 3706368"/>
              <a:gd name="connsiteY10" fmla="*/ 26009 h 26009"/>
              <a:gd name="connsiteX11" fmla="*/ 1087201 w 3706368"/>
              <a:gd name="connsiteY11" fmla="*/ 26009 h 26009"/>
              <a:gd name="connsiteX12" fmla="*/ 0 w 3706368"/>
              <a:gd name="connsiteY12" fmla="*/ 26009 h 26009"/>
              <a:gd name="connsiteX13" fmla="*/ 0 w 3706368"/>
              <a:gd name="connsiteY13" fmla="*/ 0 h 26009"/>
              <a:gd name="connsiteX0" fmla="*/ 0 w 3706368"/>
              <a:gd name="connsiteY0" fmla="*/ 0 h 26009"/>
              <a:gd name="connsiteX1" fmla="*/ 543601 w 3706368"/>
              <a:gd name="connsiteY1" fmla="*/ 0 h 26009"/>
              <a:gd name="connsiteX2" fmla="*/ 1235456 w 3706368"/>
              <a:gd name="connsiteY2" fmla="*/ 0 h 26009"/>
              <a:gd name="connsiteX3" fmla="*/ 1741993 w 3706368"/>
              <a:gd name="connsiteY3" fmla="*/ 0 h 26009"/>
              <a:gd name="connsiteX4" fmla="*/ 2248530 w 3706368"/>
              <a:gd name="connsiteY4" fmla="*/ 0 h 26009"/>
              <a:gd name="connsiteX5" fmla="*/ 2866258 w 3706368"/>
              <a:gd name="connsiteY5" fmla="*/ 0 h 26009"/>
              <a:gd name="connsiteX6" fmla="*/ 3706368 w 3706368"/>
              <a:gd name="connsiteY6" fmla="*/ 0 h 26009"/>
              <a:gd name="connsiteX7" fmla="*/ 3706368 w 3706368"/>
              <a:gd name="connsiteY7" fmla="*/ 26009 h 26009"/>
              <a:gd name="connsiteX8" fmla="*/ 3162767 w 3706368"/>
              <a:gd name="connsiteY8" fmla="*/ 26009 h 26009"/>
              <a:gd name="connsiteX9" fmla="*/ 2582103 w 3706368"/>
              <a:gd name="connsiteY9" fmla="*/ 26009 h 26009"/>
              <a:gd name="connsiteX10" fmla="*/ 1890248 w 3706368"/>
              <a:gd name="connsiteY10" fmla="*/ 26009 h 26009"/>
              <a:gd name="connsiteX11" fmla="*/ 1309583 w 3706368"/>
              <a:gd name="connsiteY11" fmla="*/ 26009 h 26009"/>
              <a:gd name="connsiteX12" fmla="*/ 728919 w 3706368"/>
              <a:gd name="connsiteY12" fmla="*/ 26009 h 26009"/>
              <a:gd name="connsiteX13" fmla="*/ 0 w 3706368"/>
              <a:gd name="connsiteY13" fmla="*/ 26009 h 26009"/>
              <a:gd name="connsiteX14" fmla="*/ 0 w 3706368"/>
              <a:gd name="connsiteY14" fmla="*/ 0 h 2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6368" h="26009" fill="none" extrusionOk="0">
                <a:moveTo>
                  <a:pt x="0" y="0"/>
                </a:moveTo>
                <a:cubicBezTo>
                  <a:pt x="197555" y="-21022"/>
                  <a:pt x="452307" y="-32530"/>
                  <a:pt x="617728" y="0"/>
                </a:cubicBezTo>
                <a:cubicBezTo>
                  <a:pt x="770494" y="27595"/>
                  <a:pt x="1181405" y="-16227"/>
                  <a:pt x="1309583" y="0"/>
                </a:cubicBezTo>
                <a:cubicBezTo>
                  <a:pt x="1465060" y="40217"/>
                  <a:pt x="1704229" y="8158"/>
                  <a:pt x="1853184" y="0"/>
                </a:cubicBezTo>
                <a:cubicBezTo>
                  <a:pt x="2027455" y="-19018"/>
                  <a:pt x="2206159" y="-42736"/>
                  <a:pt x="2396785" y="0"/>
                </a:cubicBezTo>
                <a:cubicBezTo>
                  <a:pt x="2605013" y="-1465"/>
                  <a:pt x="2800051" y="-42133"/>
                  <a:pt x="3051576" y="0"/>
                </a:cubicBezTo>
                <a:cubicBezTo>
                  <a:pt x="3268181" y="25306"/>
                  <a:pt x="3561643" y="-823"/>
                  <a:pt x="3706368" y="0"/>
                </a:cubicBezTo>
                <a:cubicBezTo>
                  <a:pt x="3706547" y="8535"/>
                  <a:pt x="3706490" y="17912"/>
                  <a:pt x="3706368" y="26009"/>
                </a:cubicBezTo>
                <a:cubicBezTo>
                  <a:pt x="3515428" y="22678"/>
                  <a:pt x="3243539" y="12151"/>
                  <a:pt x="3014513" y="26009"/>
                </a:cubicBezTo>
                <a:cubicBezTo>
                  <a:pt x="2738107" y="35363"/>
                  <a:pt x="2506531" y="47623"/>
                  <a:pt x="2359721" y="26009"/>
                </a:cubicBezTo>
                <a:cubicBezTo>
                  <a:pt x="2208907" y="28585"/>
                  <a:pt x="1950049" y="32674"/>
                  <a:pt x="1741993" y="26009"/>
                </a:cubicBezTo>
                <a:cubicBezTo>
                  <a:pt x="1538708" y="20110"/>
                  <a:pt x="1329062" y="48257"/>
                  <a:pt x="1087201" y="26009"/>
                </a:cubicBezTo>
                <a:cubicBezTo>
                  <a:pt x="841387" y="-75922"/>
                  <a:pt x="558998" y="-46453"/>
                  <a:pt x="0" y="26009"/>
                </a:cubicBezTo>
                <a:cubicBezTo>
                  <a:pt x="-219" y="17456"/>
                  <a:pt x="-1479" y="7467"/>
                  <a:pt x="0" y="0"/>
                </a:cubicBezTo>
                <a:close/>
              </a:path>
              <a:path w="3706368" h="26009" stroke="0" extrusionOk="0">
                <a:moveTo>
                  <a:pt x="0" y="0"/>
                </a:moveTo>
                <a:cubicBezTo>
                  <a:pt x="132386" y="-8193"/>
                  <a:pt x="440128" y="-13875"/>
                  <a:pt x="543601" y="0"/>
                </a:cubicBezTo>
                <a:cubicBezTo>
                  <a:pt x="721632" y="40280"/>
                  <a:pt x="968001" y="-54805"/>
                  <a:pt x="1235456" y="0"/>
                </a:cubicBezTo>
                <a:cubicBezTo>
                  <a:pt x="1507990" y="33069"/>
                  <a:pt x="1528581" y="15853"/>
                  <a:pt x="1741993" y="0"/>
                </a:cubicBezTo>
                <a:cubicBezTo>
                  <a:pt x="1956876" y="-23552"/>
                  <a:pt x="2003590" y="18943"/>
                  <a:pt x="2248530" y="0"/>
                </a:cubicBezTo>
                <a:cubicBezTo>
                  <a:pt x="2498884" y="5949"/>
                  <a:pt x="2642838" y="22277"/>
                  <a:pt x="2866258" y="0"/>
                </a:cubicBezTo>
                <a:cubicBezTo>
                  <a:pt x="3094300" y="-67289"/>
                  <a:pt x="3356924" y="-29269"/>
                  <a:pt x="3706368" y="0"/>
                </a:cubicBezTo>
                <a:cubicBezTo>
                  <a:pt x="3706474" y="10967"/>
                  <a:pt x="3705642" y="19170"/>
                  <a:pt x="3706368" y="26009"/>
                </a:cubicBezTo>
                <a:cubicBezTo>
                  <a:pt x="3459572" y="-7561"/>
                  <a:pt x="3305300" y="5627"/>
                  <a:pt x="3162767" y="26009"/>
                </a:cubicBezTo>
                <a:cubicBezTo>
                  <a:pt x="2982082" y="20322"/>
                  <a:pt x="2688579" y="40427"/>
                  <a:pt x="2582103" y="26009"/>
                </a:cubicBezTo>
                <a:cubicBezTo>
                  <a:pt x="2446215" y="49900"/>
                  <a:pt x="2079658" y="30630"/>
                  <a:pt x="1890248" y="26009"/>
                </a:cubicBezTo>
                <a:cubicBezTo>
                  <a:pt x="1683670" y="34247"/>
                  <a:pt x="1539532" y="15688"/>
                  <a:pt x="1309583" y="26009"/>
                </a:cubicBezTo>
                <a:cubicBezTo>
                  <a:pt x="1043858" y="36490"/>
                  <a:pt x="951280" y="16246"/>
                  <a:pt x="728919" y="26009"/>
                </a:cubicBezTo>
                <a:cubicBezTo>
                  <a:pt x="499070" y="59448"/>
                  <a:pt x="201652" y="24357"/>
                  <a:pt x="0" y="26009"/>
                </a:cubicBezTo>
                <a:cubicBezTo>
                  <a:pt x="633" y="15057"/>
                  <a:pt x="-1375" y="7659"/>
                  <a:pt x="0" y="0"/>
                </a:cubicBezTo>
                <a:close/>
              </a:path>
              <a:path w="3706368" h="26009" fill="none" stroke="0" extrusionOk="0">
                <a:moveTo>
                  <a:pt x="0" y="0"/>
                </a:moveTo>
                <a:cubicBezTo>
                  <a:pt x="216188" y="-23662"/>
                  <a:pt x="448560" y="-11576"/>
                  <a:pt x="617728" y="0"/>
                </a:cubicBezTo>
                <a:cubicBezTo>
                  <a:pt x="800060" y="-1517"/>
                  <a:pt x="1127786" y="-13641"/>
                  <a:pt x="1309583" y="0"/>
                </a:cubicBezTo>
                <a:cubicBezTo>
                  <a:pt x="1449279" y="-30407"/>
                  <a:pt x="1660788" y="58558"/>
                  <a:pt x="1853184" y="0"/>
                </a:cubicBezTo>
                <a:cubicBezTo>
                  <a:pt x="2028222" y="-1962"/>
                  <a:pt x="2177771" y="-21240"/>
                  <a:pt x="2396785" y="0"/>
                </a:cubicBezTo>
                <a:cubicBezTo>
                  <a:pt x="2578131" y="29381"/>
                  <a:pt x="2804330" y="10356"/>
                  <a:pt x="3051576" y="0"/>
                </a:cubicBezTo>
                <a:cubicBezTo>
                  <a:pt x="3302880" y="27563"/>
                  <a:pt x="3546962" y="-19989"/>
                  <a:pt x="3706368" y="0"/>
                </a:cubicBezTo>
                <a:cubicBezTo>
                  <a:pt x="3704993" y="8943"/>
                  <a:pt x="3705161" y="18377"/>
                  <a:pt x="3706368" y="26009"/>
                </a:cubicBezTo>
                <a:cubicBezTo>
                  <a:pt x="3518578" y="15570"/>
                  <a:pt x="3320844" y="11828"/>
                  <a:pt x="3014513" y="26009"/>
                </a:cubicBezTo>
                <a:cubicBezTo>
                  <a:pt x="2749268" y="30736"/>
                  <a:pt x="2498659" y="26380"/>
                  <a:pt x="2359721" y="26009"/>
                </a:cubicBezTo>
                <a:cubicBezTo>
                  <a:pt x="2232676" y="54766"/>
                  <a:pt x="1930448" y="48561"/>
                  <a:pt x="1741993" y="26009"/>
                </a:cubicBezTo>
                <a:cubicBezTo>
                  <a:pt x="1548168" y="-9252"/>
                  <a:pt x="1285804" y="67699"/>
                  <a:pt x="1087201" y="26009"/>
                </a:cubicBezTo>
                <a:cubicBezTo>
                  <a:pt x="850417" y="-18928"/>
                  <a:pt x="468268" y="-38139"/>
                  <a:pt x="0" y="26009"/>
                </a:cubicBezTo>
                <a:cubicBezTo>
                  <a:pt x="178" y="16165"/>
                  <a:pt x="-1867" y="62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706368"/>
                      <a:gd name="connsiteY0" fmla="*/ 0 h 26009"/>
                      <a:gd name="connsiteX1" fmla="*/ 617728 w 3706368"/>
                      <a:gd name="connsiteY1" fmla="*/ 0 h 26009"/>
                      <a:gd name="connsiteX2" fmla="*/ 1309583 w 3706368"/>
                      <a:gd name="connsiteY2" fmla="*/ 0 h 26009"/>
                      <a:gd name="connsiteX3" fmla="*/ 1853184 w 3706368"/>
                      <a:gd name="connsiteY3" fmla="*/ 0 h 26009"/>
                      <a:gd name="connsiteX4" fmla="*/ 2396785 w 3706368"/>
                      <a:gd name="connsiteY4" fmla="*/ 0 h 26009"/>
                      <a:gd name="connsiteX5" fmla="*/ 3051576 w 3706368"/>
                      <a:gd name="connsiteY5" fmla="*/ 0 h 26009"/>
                      <a:gd name="connsiteX6" fmla="*/ 3706368 w 3706368"/>
                      <a:gd name="connsiteY6" fmla="*/ 0 h 26009"/>
                      <a:gd name="connsiteX7" fmla="*/ 3706368 w 3706368"/>
                      <a:gd name="connsiteY7" fmla="*/ 26009 h 26009"/>
                      <a:gd name="connsiteX8" fmla="*/ 3014513 w 3706368"/>
                      <a:gd name="connsiteY8" fmla="*/ 26009 h 26009"/>
                      <a:gd name="connsiteX9" fmla="*/ 2359721 w 3706368"/>
                      <a:gd name="connsiteY9" fmla="*/ 26009 h 26009"/>
                      <a:gd name="connsiteX10" fmla="*/ 1741993 w 3706368"/>
                      <a:gd name="connsiteY10" fmla="*/ 26009 h 26009"/>
                      <a:gd name="connsiteX11" fmla="*/ 1087201 w 3706368"/>
                      <a:gd name="connsiteY11" fmla="*/ 26009 h 26009"/>
                      <a:gd name="connsiteX12" fmla="*/ 0 w 3706368"/>
                      <a:gd name="connsiteY12" fmla="*/ 26009 h 26009"/>
                      <a:gd name="connsiteX13" fmla="*/ 0 w 3706368"/>
                      <a:gd name="connsiteY13" fmla="*/ 0 h 2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06368" h="26009" fill="none" extrusionOk="0">
                        <a:moveTo>
                          <a:pt x="0" y="0"/>
                        </a:moveTo>
                        <a:cubicBezTo>
                          <a:pt x="206410" y="-9146"/>
                          <a:pt x="450604" y="-20859"/>
                          <a:pt x="617728" y="0"/>
                        </a:cubicBezTo>
                        <a:cubicBezTo>
                          <a:pt x="784852" y="20859"/>
                          <a:pt x="1162156" y="-11189"/>
                          <a:pt x="1309583" y="0"/>
                        </a:cubicBezTo>
                        <a:cubicBezTo>
                          <a:pt x="1457010" y="11189"/>
                          <a:pt x="1679360" y="23082"/>
                          <a:pt x="1853184" y="0"/>
                        </a:cubicBezTo>
                        <a:cubicBezTo>
                          <a:pt x="2027008" y="-23082"/>
                          <a:pt x="2188064" y="-22101"/>
                          <a:pt x="2396785" y="0"/>
                        </a:cubicBezTo>
                        <a:cubicBezTo>
                          <a:pt x="2605506" y="22101"/>
                          <a:pt x="2825547" y="-29871"/>
                          <a:pt x="3051576" y="0"/>
                        </a:cubicBezTo>
                        <a:cubicBezTo>
                          <a:pt x="3277605" y="29871"/>
                          <a:pt x="3568489" y="-10979"/>
                          <a:pt x="3706368" y="0"/>
                        </a:cubicBezTo>
                        <a:cubicBezTo>
                          <a:pt x="3706437" y="7510"/>
                          <a:pt x="3706093" y="17836"/>
                          <a:pt x="3706368" y="26009"/>
                        </a:cubicBezTo>
                        <a:cubicBezTo>
                          <a:pt x="3491429" y="168"/>
                          <a:pt x="3292757" y="13291"/>
                          <a:pt x="3014513" y="26009"/>
                        </a:cubicBezTo>
                        <a:cubicBezTo>
                          <a:pt x="2736269" y="38727"/>
                          <a:pt x="2505489" y="26388"/>
                          <a:pt x="2359721" y="26009"/>
                        </a:cubicBezTo>
                        <a:cubicBezTo>
                          <a:pt x="2213953" y="25630"/>
                          <a:pt x="1938998" y="31740"/>
                          <a:pt x="1741993" y="26009"/>
                        </a:cubicBezTo>
                        <a:cubicBezTo>
                          <a:pt x="1544988" y="20278"/>
                          <a:pt x="1318933" y="54803"/>
                          <a:pt x="1087201" y="26009"/>
                        </a:cubicBezTo>
                        <a:cubicBezTo>
                          <a:pt x="855469" y="-2785"/>
                          <a:pt x="496978" y="-17878"/>
                          <a:pt x="0" y="26009"/>
                        </a:cubicBezTo>
                        <a:cubicBezTo>
                          <a:pt x="-231" y="15639"/>
                          <a:pt x="-760" y="7461"/>
                          <a:pt x="0" y="0"/>
                        </a:cubicBezTo>
                        <a:close/>
                      </a:path>
                      <a:path w="3706368" h="26009" stroke="0" extrusionOk="0">
                        <a:moveTo>
                          <a:pt x="0" y="0"/>
                        </a:moveTo>
                        <a:cubicBezTo>
                          <a:pt x="132087" y="2621"/>
                          <a:pt x="412109" y="294"/>
                          <a:pt x="543601" y="0"/>
                        </a:cubicBezTo>
                        <a:cubicBezTo>
                          <a:pt x="675093" y="-294"/>
                          <a:pt x="961514" y="-29404"/>
                          <a:pt x="1235456" y="0"/>
                        </a:cubicBezTo>
                        <a:cubicBezTo>
                          <a:pt x="1509398" y="29404"/>
                          <a:pt x="1527437" y="18751"/>
                          <a:pt x="1741993" y="0"/>
                        </a:cubicBezTo>
                        <a:cubicBezTo>
                          <a:pt x="1956549" y="-18751"/>
                          <a:pt x="1999360" y="18770"/>
                          <a:pt x="2248530" y="0"/>
                        </a:cubicBezTo>
                        <a:cubicBezTo>
                          <a:pt x="2497700" y="-18770"/>
                          <a:pt x="2614677" y="28757"/>
                          <a:pt x="2866258" y="0"/>
                        </a:cubicBezTo>
                        <a:cubicBezTo>
                          <a:pt x="3117839" y="-28757"/>
                          <a:pt x="3366796" y="-36633"/>
                          <a:pt x="3706368" y="0"/>
                        </a:cubicBezTo>
                        <a:cubicBezTo>
                          <a:pt x="3706686" y="12563"/>
                          <a:pt x="3705425" y="19101"/>
                          <a:pt x="3706368" y="26009"/>
                        </a:cubicBezTo>
                        <a:cubicBezTo>
                          <a:pt x="3457584" y="571"/>
                          <a:pt x="3333396" y="3454"/>
                          <a:pt x="3162767" y="26009"/>
                        </a:cubicBezTo>
                        <a:cubicBezTo>
                          <a:pt x="2992138" y="48564"/>
                          <a:pt x="2706133" y="39728"/>
                          <a:pt x="2582103" y="26009"/>
                        </a:cubicBezTo>
                        <a:cubicBezTo>
                          <a:pt x="2458073" y="12290"/>
                          <a:pt x="2095876" y="22193"/>
                          <a:pt x="1890248" y="26009"/>
                        </a:cubicBezTo>
                        <a:cubicBezTo>
                          <a:pt x="1684621" y="29825"/>
                          <a:pt x="1546299" y="23827"/>
                          <a:pt x="1309583" y="26009"/>
                        </a:cubicBezTo>
                        <a:cubicBezTo>
                          <a:pt x="1072868" y="28191"/>
                          <a:pt x="951698" y="34450"/>
                          <a:pt x="728919" y="26009"/>
                        </a:cubicBezTo>
                        <a:cubicBezTo>
                          <a:pt x="506140" y="17568"/>
                          <a:pt x="209622" y="23600"/>
                          <a:pt x="0" y="26009"/>
                        </a:cubicBezTo>
                        <a:cubicBezTo>
                          <a:pt x="833" y="14661"/>
                          <a:pt x="-1028" y="7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9B46B-4A28-B64B-A083-5064781F9647}"/>
              </a:ext>
            </a:extLst>
          </p:cNvPr>
          <p:cNvSpPr txBox="1"/>
          <p:nvPr/>
        </p:nvSpPr>
        <p:spPr>
          <a:xfrm>
            <a:off x="682752" y="4085900"/>
            <a:ext cx="4526494" cy="4722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rmAutofit/>
          </a:bodyPr>
          <a:lstStyle/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7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Sensing temperature</a:t>
            </a:r>
          </a:p>
          <a:p>
            <a:pPr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7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7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Turning on a furnace if the temperature is below 60ºF and turning on the air conditioner if the temperature is above 77ºF</a:t>
            </a:r>
          </a:p>
          <a:p>
            <a:pPr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7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-228600" algn="l" defTabSz="91440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7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E9DF4-B378-5940-ADF1-F72DA03B1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r="22508" b="-1"/>
          <a:stretch/>
        </p:blipFill>
        <p:spPr>
          <a:xfrm>
            <a:off x="5665815" y="10"/>
            <a:ext cx="7337360" cy="97535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BDC93-A99C-C34C-B2D6-37BC4AA2A335}"/>
              </a:ext>
            </a:extLst>
          </p:cNvPr>
          <p:cNvSpPr txBox="1"/>
          <p:nvPr/>
        </p:nvSpPr>
        <p:spPr>
          <a:xfrm>
            <a:off x="-1860703" y="9062585"/>
            <a:ext cx="8793277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/>
              <a:t>https://flickr.com/photos/midnightcomm/</a:t>
            </a:r>
          </a:p>
        </p:txBody>
      </p:sp>
    </p:spTree>
    <p:extLst>
      <p:ext uri="{BB962C8B-B14F-4D97-AF65-F5344CB8AC3E}">
        <p14:creationId xmlns:p14="http://schemas.microsoft.com/office/powerpoint/2010/main" val="31118587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22" name="Programs are called sketches…"/>
          <p:cNvSpPr txBox="1"/>
          <p:nvPr/>
        </p:nvSpPr>
        <p:spPr>
          <a:xfrm>
            <a:off x="4510783" y="3689350"/>
            <a:ext cx="6929634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marL="444500" indent="-444500" algn="l">
              <a:buSzPct val="75000"/>
              <a:buChar char="•"/>
            </a:pPr>
            <a:r>
              <a:t>3 inputs and 3 outputs</a:t>
            </a:r>
          </a:p>
          <a:p>
            <a:pPr marL="444500" indent="-444500" algn="l">
              <a:buSzPct val="75000"/>
              <a:buChar char="•"/>
            </a:pPr>
            <a:r>
              <a:t>LittleBits version of Arduino Leonard</a:t>
            </a:r>
          </a:p>
          <a:p>
            <a:pPr marL="444500" indent="-444500" algn="l">
              <a:buSzPct val="75000"/>
              <a:buChar char="•"/>
            </a:pPr>
            <a:r>
              <a:rPr u="sng">
                <a:hlinkClick r:id="rId2"/>
              </a:rPr>
              <a:t>https://www.arduino.cc/en/Main/Products</a:t>
            </a:r>
          </a:p>
        </p:txBody>
      </p:sp>
      <p:pic>
        <p:nvPicPr>
          <p:cNvPr id="123" name="A000066_front_2.jpg" descr="A000066_fro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35"/>
            <a:ext cx="13004800" cy="854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000066_front_2.jpg" descr="A000066_front_2.jpg"/>
          <p:cNvPicPr>
            <a:picLocks noChangeAspect="1"/>
          </p:cNvPicPr>
          <p:nvPr/>
        </p:nvPicPr>
        <p:blipFill>
          <a:blip r:embed="rId2"/>
          <a:srcRect b="1026"/>
          <a:stretch>
            <a:fillRect/>
          </a:stretch>
        </p:blipFill>
        <p:spPr>
          <a:xfrm>
            <a:off x="528212" y="3741793"/>
            <a:ext cx="6183911" cy="402249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rdui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Arduino</a:t>
            </a:r>
          </a:p>
        </p:txBody>
      </p:sp>
      <p:sp>
        <p:nvSpPr>
          <p:cNvPr id="128" name="Programmable microcontroller"/>
          <p:cNvSpPr txBox="1"/>
          <p:nvPr/>
        </p:nvSpPr>
        <p:spPr>
          <a:xfrm>
            <a:off x="4831664" y="2413000"/>
            <a:ext cx="628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Programmable microcontroller</a:t>
            </a:r>
          </a:p>
        </p:txBody>
      </p:sp>
      <p:sp>
        <p:nvSpPr>
          <p:cNvPr id="129" name="Programs are called sketches…"/>
          <p:cNvSpPr txBox="1"/>
          <p:nvPr/>
        </p:nvSpPr>
        <p:spPr>
          <a:xfrm>
            <a:off x="6034783" y="3143249"/>
            <a:ext cx="5405634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Programs are called sketches</a:t>
            </a:r>
          </a:p>
          <a:p>
            <a:pPr algn="l"/>
            <a:endParaRPr/>
          </a:p>
          <a:p>
            <a:pPr marL="444500" indent="-444500" algn="l">
              <a:buSzPct val="75000"/>
              <a:buChar char="•"/>
            </a:pPr>
            <a:r>
              <a:t>Loaded across USB</a:t>
            </a:r>
          </a:p>
          <a:p>
            <a:pPr algn="l"/>
            <a:endParaRPr/>
          </a:p>
          <a:p>
            <a:pPr marL="444500" indent="-444500" algn="l">
              <a:buSzPct val="75000"/>
              <a:buChar char="•"/>
            </a:pPr>
            <a:r>
              <a:t>6 analog inputs and 14 digital inputs/outputs</a:t>
            </a:r>
          </a:p>
          <a:p>
            <a:pPr marL="444500" indent="-444500" algn="l">
              <a:buSzPct val="75000"/>
              <a:buChar char="•"/>
            </a:pPr>
            <a:endParaRPr/>
          </a:p>
          <a:p>
            <a:pPr marL="444500" indent="-444500" algn="l">
              <a:buSzPct val="75000"/>
              <a:buChar char="•"/>
            </a:pPr>
            <a:r>
              <a:t>https://www.arduino.cc/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1238</Words>
  <Application>Microsoft Macintosh PowerPoint</Application>
  <PresentationFormat>Custom</PresentationFormat>
  <Paragraphs>277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Adobe 고딕 Std B</vt:lpstr>
      <vt:lpstr>American Typewriter</vt:lpstr>
      <vt:lpstr>Arial</vt:lpstr>
      <vt:lpstr>Avenir Book</vt:lpstr>
      <vt:lpstr>Calibri</vt:lpstr>
      <vt:lpstr>Helvetica</vt:lpstr>
      <vt:lpstr>Helvetica Light</vt:lpstr>
      <vt:lpstr>Helvetica Neue</vt:lpstr>
      <vt:lpstr>White</vt:lpstr>
      <vt:lpstr>PowerPoint Presentation</vt:lpstr>
      <vt:lpstr>Making something happen</vt:lpstr>
      <vt:lpstr>Making something happen</vt:lpstr>
      <vt:lpstr>Making something happen </vt:lpstr>
      <vt:lpstr>Detecting something</vt:lpstr>
      <vt:lpstr>Detecting something</vt:lpstr>
      <vt:lpstr>Making something happen based on what was detected</vt:lpstr>
      <vt:lpstr>Arduino</vt:lpstr>
      <vt:lpstr>Arduino</vt:lpstr>
      <vt:lpstr>Arduino</vt:lpstr>
      <vt:lpstr>Arduino</vt:lpstr>
      <vt:lpstr>Arduino</vt:lpstr>
      <vt:lpstr>Arduino</vt:lpstr>
      <vt:lpstr>Arduino</vt:lpstr>
      <vt:lpstr>Arduino</vt:lpstr>
      <vt:lpstr>Arduino</vt:lpstr>
      <vt:lpstr>Arduino</vt:lpstr>
      <vt:lpstr>Arduino</vt:lpstr>
      <vt:lpstr>Arduino</vt:lpstr>
      <vt:lpstr>Arduino IDE  (Integrated Development Environment)</vt:lpstr>
      <vt:lpstr>Arduino IDE  (Integrated Development Environment)</vt:lpstr>
      <vt:lpstr>Arduino IDE  (Integrated Development Environment)</vt:lpstr>
      <vt:lpstr>https://www.tinkercad.com/</vt:lpstr>
      <vt:lpstr>https://makercommons.psu.edu/arduino/</vt:lpstr>
      <vt:lpstr>Blink Test</vt:lpstr>
      <vt:lpstr>Fade Test</vt:lpstr>
      <vt:lpstr>Design Challenge</vt:lpstr>
      <vt:lpstr>PowerPoint Presentation</vt:lpstr>
      <vt:lpstr>Arduino IDE  (Integrated Development Environment)</vt:lpstr>
      <vt:lpstr>Arduino IDE  (Integrated Development Environment)</vt:lpstr>
      <vt:lpstr>Arduino IDE  (Integrated Development Environment)</vt:lpstr>
      <vt:lpstr>Arduino IDE  (Integrated Development Environment)</vt:lpstr>
      <vt:lpstr>Arduino IDE  (Integrated Development Environment)</vt:lpstr>
      <vt:lpstr>Arduino IDE  (Integrated Development Environment)</vt:lpstr>
      <vt:lpstr>PowerPoint Presentation</vt:lpstr>
      <vt:lpstr>Inputs are Pink</vt:lpstr>
      <vt:lpstr>Outputs are Green</vt:lpstr>
      <vt:lpstr>Simple Input/Output</vt:lpstr>
      <vt:lpstr>Sensor Input/Output</vt:lpstr>
      <vt:lpstr>Simple Input/Kinetic Output</vt:lpstr>
      <vt:lpstr>Simple Input/Kinetic Output</vt:lpstr>
      <vt:lpstr>Arduino</vt:lpstr>
      <vt:lpstr>Arduino</vt:lpstr>
      <vt:lpstr>Arduino</vt:lpstr>
      <vt:lpstr>Arduino</vt:lpstr>
      <vt:lpstr>Arduino</vt:lpstr>
      <vt:lpstr>Design Challenge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Trace</dc:creator>
  <cp:lastModifiedBy>Brown, Trace</cp:lastModifiedBy>
  <cp:revision>5</cp:revision>
  <dcterms:created xsi:type="dcterms:W3CDTF">2021-03-19T11:42:51Z</dcterms:created>
  <dcterms:modified xsi:type="dcterms:W3CDTF">2021-03-19T12:28:32Z</dcterms:modified>
</cp:coreProperties>
</file>